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81" r:id="rId4"/>
    <p:sldId id="260" r:id="rId5"/>
    <p:sldId id="282" r:id="rId6"/>
    <p:sldId id="283" r:id="rId7"/>
    <p:sldId id="284" r:id="rId8"/>
    <p:sldId id="285" r:id="rId9"/>
    <p:sldId id="286" r:id="rId10"/>
    <p:sldId id="287" r:id="rId11"/>
    <p:sldId id="288" r:id="rId12"/>
    <p:sldId id="290" r:id="rId13"/>
    <p:sldId id="291" r:id="rId14"/>
    <p:sldId id="292" r:id="rId15"/>
    <p:sldId id="293" r:id="rId16"/>
    <p:sldId id="294" r:id="rId17"/>
    <p:sldId id="295" r:id="rId18"/>
    <p:sldId id="296" r:id="rId19"/>
    <p:sldId id="297" r:id="rId20"/>
    <p:sldId id="298" r:id="rId21"/>
    <p:sldId id="28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60"/>
  </p:normalViewPr>
  <p:slideViewPr>
    <p:cSldViewPr>
      <p:cViewPr varScale="1">
        <p:scale>
          <a:sx n="69" d="100"/>
          <a:sy n="69" d="100"/>
        </p:scale>
        <p:origin x="-55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5EB4B-9494-4E0E-B382-F0B072BE4336}" type="datetimeFigureOut">
              <a:rPr lang="en-US" smtClean="0"/>
              <a:pPr/>
              <a:t>7/25/2010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4F88B-8FFC-4003-9A3E-405BECE367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fontAlgn="base">
              <a:spcBef>
                <a:spcPct val="0"/>
              </a:spcBef>
              <a:spcAft>
                <a:spcPct val="0"/>
              </a:spcAft>
            </a:pPr>
            <a:fld id="{9507B097-180B-8840-9421-C98184C19D1F}" type="slidenum">
              <a:rPr lang="es-ES" sz="1200">
                <a:solidFill>
                  <a:prstClr val="black"/>
                </a:solidFill>
                <a:latin typeface="Arial" charset="0"/>
                <a:ea typeface="ヒラギノ角ゴ Pro W3" charset="-128"/>
                <a:cs typeface="ヒラギノ角ゴ Pro W3" charset="-128"/>
              </a:rPr>
              <a:pPr algn="r" fontAlgn="base">
                <a:spcBef>
                  <a:spcPct val="0"/>
                </a:spcBef>
                <a:spcAft>
                  <a:spcPct val="0"/>
                </a:spcAft>
              </a:pPr>
              <a:t>12</a:t>
            </a:fld>
            <a:endParaRPr lang="es-ES" sz="1200">
              <a:solidFill>
                <a:prstClr val="black"/>
              </a:solidFill>
              <a:latin typeface="Arial" charset="0"/>
              <a:ea typeface="ヒラギノ角ゴ Pro W3" charset="-128"/>
              <a:cs typeface="ヒラギノ角ゴ Pro W3" charset="-128"/>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s-E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fontAlgn="base">
              <a:spcBef>
                <a:spcPct val="0"/>
              </a:spcBef>
              <a:spcAft>
                <a:spcPct val="0"/>
              </a:spcAft>
            </a:pPr>
            <a:fld id="{9507B097-180B-8840-9421-C98184C19D1F}" type="slidenum">
              <a:rPr lang="es-ES" sz="1200">
                <a:solidFill>
                  <a:prstClr val="black"/>
                </a:solidFill>
                <a:latin typeface="Arial" charset="0"/>
                <a:ea typeface="ヒラギノ角ゴ Pro W3" charset="-128"/>
                <a:cs typeface="ヒラギノ角ゴ Pro W3" charset="-128"/>
              </a:rPr>
              <a:pPr algn="r" fontAlgn="base">
                <a:spcBef>
                  <a:spcPct val="0"/>
                </a:spcBef>
                <a:spcAft>
                  <a:spcPct val="0"/>
                </a:spcAft>
              </a:pPr>
              <a:t>13</a:t>
            </a:fld>
            <a:endParaRPr lang="es-ES" sz="1200">
              <a:solidFill>
                <a:prstClr val="black"/>
              </a:solidFill>
              <a:latin typeface="Arial" charset="0"/>
              <a:ea typeface="ヒラギノ角ゴ Pro W3" charset="-128"/>
              <a:cs typeface="ヒラギノ角ゴ Pro W3" charset="-128"/>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s-ES"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fontAlgn="base">
              <a:spcBef>
                <a:spcPct val="0"/>
              </a:spcBef>
              <a:spcAft>
                <a:spcPct val="0"/>
              </a:spcAft>
            </a:pPr>
            <a:fld id="{9507B097-180B-8840-9421-C98184C19D1F}" type="slidenum">
              <a:rPr lang="es-ES" sz="1200">
                <a:solidFill>
                  <a:prstClr val="black"/>
                </a:solidFill>
                <a:latin typeface="Arial" charset="0"/>
                <a:ea typeface="ヒラギノ角ゴ Pro W3" charset="-128"/>
                <a:cs typeface="ヒラギノ角ゴ Pro W3" charset="-128"/>
              </a:rPr>
              <a:pPr algn="r" fontAlgn="base">
                <a:spcBef>
                  <a:spcPct val="0"/>
                </a:spcBef>
                <a:spcAft>
                  <a:spcPct val="0"/>
                </a:spcAft>
              </a:pPr>
              <a:t>14</a:t>
            </a:fld>
            <a:endParaRPr lang="es-ES" sz="1200">
              <a:solidFill>
                <a:prstClr val="black"/>
              </a:solidFill>
              <a:latin typeface="Arial" charset="0"/>
              <a:ea typeface="ヒラギノ角ゴ Pro W3" charset="-128"/>
              <a:cs typeface="ヒラギノ角ゴ Pro W3" charset="-128"/>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s-E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fontAlgn="base">
              <a:spcBef>
                <a:spcPct val="0"/>
              </a:spcBef>
              <a:spcAft>
                <a:spcPct val="0"/>
              </a:spcAft>
            </a:pPr>
            <a:fld id="{9507B097-180B-8840-9421-C98184C19D1F}" type="slidenum">
              <a:rPr lang="es-ES" sz="1200">
                <a:solidFill>
                  <a:prstClr val="black"/>
                </a:solidFill>
                <a:latin typeface="Arial" charset="0"/>
                <a:ea typeface="ヒラギノ角ゴ Pro W3" charset="-128"/>
                <a:cs typeface="ヒラギノ角ゴ Pro W3" charset="-128"/>
              </a:rPr>
              <a:pPr algn="r" fontAlgn="base">
                <a:spcBef>
                  <a:spcPct val="0"/>
                </a:spcBef>
                <a:spcAft>
                  <a:spcPct val="0"/>
                </a:spcAft>
              </a:pPr>
              <a:t>15</a:t>
            </a:fld>
            <a:endParaRPr lang="es-ES" sz="1200">
              <a:solidFill>
                <a:prstClr val="black"/>
              </a:solidFill>
              <a:latin typeface="Arial" charset="0"/>
              <a:ea typeface="ヒラギノ角ゴ Pro W3" charset="-128"/>
              <a:cs typeface="ヒラギノ角ゴ Pro W3" charset="-128"/>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s-E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fontAlgn="base">
              <a:spcBef>
                <a:spcPct val="0"/>
              </a:spcBef>
              <a:spcAft>
                <a:spcPct val="0"/>
              </a:spcAft>
            </a:pPr>
            <a:fld id="{9507B097-180B-8840-9421-C98184C19D1F}" type="slidenum">
              <a:rPr lang="es-ES" sz="1200">
                <a:solidFill>
                  <a:prstClr val="black"/>
                </a:solidFill>
                <a:latin typeface="Arial" charset="0"/>
                <a:ea typeface="ヒラギノ角ゴ Pro W3" charset="-128"/>
                <a:cs typeface="ヒラギノ角ゴ Pro W3" charset="-128"/>
              </a:rPr>
              <a:pPr algn="r" fontAlgn="base">
                <a:spcBef>
                  <a:spcPct val="0"/>
                </a:spcBef>
                <a:spcAft>
                  <a:spcPct val="0"/>
                </a:spcAft>
              </a:pPr>
              <a:t>16</a:t>
            </a:fld>
            <a:endParaRPr lang="es-ES" sz="1200">
              <a:solidFill>
                <a:prstClr val="black"/>
              </a:solidFill>
              <a:latin typeface="Arial" charset="0"/>
              <a:ea typeface="ヒラギノ角ゴ Pro W3" charset="-128"/>
              <a:cs typeface="ヒラギノ角ゴ Pro W3" charset="-128"/>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s-E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fontAlgn="base">
              <a:spcBef>
                <a:spcPct val="0"/>
              </a:spcBef>
              <a:spcAft>
                <a:spcPct val="0"/>
              </a:spcAft>
            </a:pPr>
            <a:fld id="{9507B097-180B-8840-9421-C98184C19D1F}" type="slidenum">
              <a:rPr lang="es-ES" sz="1200">
                <a:solidFill>
                  <a:prstClr val="black"/>
                </a:solidFill>
                <a:latin typeface="Arial" charset="0"/>
                <a:ea typeface="ヒラギノ角ゴ Pro W3" charset="-128"/>
                <a:cs typeface="ヒラギノ角ゴ Pro W3" charset="-128"/>
              </a:rPr>
              <a:pPr algn="r" fontAlgn="base">
                <a:spcBef>
                  <a:spcPct val="0"/>
                </a:spcBef>
                <a:spcAft>
                  <a:spcPct val="0"/>
                </a:spcAft>
              </a:pPr>
              <a:t>17</a:t>
            </a:fld>
            <a:endParaRPr lang="es-ES" sz="1200">
              <a:solidFill>
                <a:prstClr val="black"/>
              </a:solidFill>
              <a:latin typeface="Arial" charset="0"/>
              <a:ea typeface="ヒラギノ角ゴ Pro W3" charset="-128"/>
              <a:cs typeface="ヒラギノ角ゴ Pro W3" charset="-128"/>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s-E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fontAlgn="base">
              <a:spcBef>
                <a:spcPct val="0"/>
              </a:spcBef>
              <a:spcAft>
                <a:spcPct val="0"/>
              </a:spcAft>
            </a:pPr>
            <a:fld id="{9507B097-180B-8840-9421-C98184C19D1F}" type="slidenum">
              <a:rPr lang="es-ES" sz="1200">
                <a:solidFill>
                  <a:prstClr val="black"/>
                </a:solidFill>
                <a:latin typeface="Arial" charset="0"/>
                <a:ea typeface="ヒラギノ角ゴ Pro W3" charset="-128"/>
                <a:cs typeface="ヒラギノ角ゴ Pro W3" charset="-128"/>
              </a:rPr>
              <a:pPr algn="r" fontAlgn="base">
                <a:spcBef>
                  <a:spcPct val="0"/>
                </a:spcBef>
                <a:spcAft>
                  <a:spcPct val="0"/>
                </a:spcAft>
              </a:pPr>
              <a:t>18</a:t>
            </a:fld>
            <a:endParaRPr lang="es-ES" sz="1200">
              <a:solidFill>
                <a:prstClr val="black"/>
              </a:solidFill>
              <a:latin typeface="Arial" charset="0"/>
              <a:ea typeface="ヒラギノ角ゴ Pro W3" charset="-128"/>
              <a:cs typeface="ヒラギノ角ゴ Pro W3" charset="-128"/>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s-E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fontAlgn="base">
              <a:spcBef>
                <a:spcPct val="0"/>
              </a:spcBef>
              <a:spcAft>
                <a:spcPct val="0"/>
              </a:spcAft>
            </a:pPr>
            <a:fld id="{9507B097-180B-8840-9421-C98184C19D1F}" type="slidenum">
              <a:rPr lang="es-ES" sz="1200">
                <a:solidFill>
                  <a:prstClr val="black"/>
                </a:solidFill>
                <a:latin typeface="Arial" charset="0"/>
                <a:ea typeface="ヒラギノ角ゴ Pro W3" charset="-128"/>
                <a:cs typeface="ヒラギノ角ゴ Pro W3" charset="-128"/>
              </a:rPr>
              <a:pPr algn="r" fontAlgn="base">
                <a:spcBef>
                  <a:spcPct val="0"/>
                </a:spcBef>
                <a:spcAft>
                  <a:spcPct val="0"/>
                </a:spcAft>
              </a:pPr>
              <a:t>19</a:t>
            </a:fld>
            <a:endParaRPr lang="es-ES" sz="1200">
              <a:solidFill>
                <a:prstClr val="black"/>
              </a:solidFill>
              <a:latin typeface="Arial" charset="0"/>
              <a:ea typeface="ヒラギノ角ゴ Pro W3" charset="-128"/>
              <a:cs typeface="ヒラギノ角ゴ Pro W3" charset="-128"/>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s-E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fontAlgn="base">
              <a:spcBef>
                <a:spcPct val="0"/>
              </a:spcBef>
              <a:spcAft>
                <a:spcPct val="0"/>
              </a:spcAft>
            </a:pPr>
            <a:fld id="{9507B097-180B-8840-9421-C98184C19D1F}" type="slidenum">
              <a:rPr lang="es-ES" sz="1200">
                <a:solidFill>
                  <a:prstClr val="black"/>
                </a:solidFill>
                <a:latin typeface="Arial" charset="0"/>
                <a:ea typeface="ヒラギノ角ゴ Pro W3" charset="-128"/>
                <a:cs typeface="ヒラギノ角ゴ Pro W3" charset="-128"/>
              </a:rPr>
              <a:pPr algn="r" fontAlgn="base">
                <a:spcBef>
                  <a:spcPct val="0"/>
                </a:spcBef>
                <a:spcAft>
                  <a:spcPct val="0"/>
                </a:spcAft>
              </a:pPr>
              <a:t>20</a:t>
            </a:fld>
            <a:endParaRPr lang="es-ES" sz="1200">
              <a:solidFill>
                <a:prstClr val="black"/>
              </a:solidFill>
              <a:latin typeface="Arial" charset="0"/>
              <a:ea typeface="ヒラギノ角ゴ Pro W3" charset="-128"/>
              <a:cs typeface="ヒラギノ角ゴ Pro W3" charset="-128"/>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s-E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0D227A-470E-4A2E-A9DE-5C8F8C166280}" type="datetimeFigureOut">
              <a:rPr lang="en-US" smtClean="0"/>
              <a:pPr/>
              <a:t>7/25/2010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0D227A-470E-4A2E-A9DE-5C8F8C166280}" type="datetimeFigureOut">
              <a:rPr lang="en-US" smtClean="0"/>
              <a:pPr/>
              <a:t>7/25/2010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0D227A-470E-4A2E-A9DE-5C8F8C166280}" type="datetimeFigureOut">
              <a:rPr lang="en-US" smtClean="0"/>
              <a:pPr/>
              <a:t>7/25/2010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0D227A-470E-4A2E-A9DE-5C8F8C166280}" type="datetimeFigureOut">
              <a:rPr lang="en-US" smtClean="0"/>
              <a:pPr/>
              <a:t>7/25/2010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0D227A-470E-4A2E-A9DE-5C8F8C166280}" type="datetimeFigureOut">
              <a:rPr lang="en-US" smtClean="0"/>
              <a:pPr/>
              <a:t>7/25/2010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0D227A-470E-4A2E-A9DE-5C8F8C166280}" type="datetimeFigureOut">
              <a:rPr lang="en-US" smtClean="0"/>
              <a:pPr/>
              <a:t>7/25/2010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0D227A-470E-4A2E-A9DE-5C8F8C166280}" type="datetimeFigureOut">
              <a:rPr lang="en-US" smtClean="0"/>
              <a:pPr/>
              <a:t>7/25/2010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0D227A-470E-4A2E-A9DE-5C8F8C166280}" type="datetimeFigureOut">
              <a:rPr lang="en-US" smtClean="0"/>
              <a:pPr/>
              <a:t>7/25/2010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D227A-470E-4A2E-A9DE-5C8F8C166280}" type="datetimeFigureOut">
              <a:rPr lang="en-US" smtClean="0"/>
              <a:pPr/>
              <a:t>7/25/2010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D227A-470E-4A2E-A9DE-5C8F8C166280}" type="datetimeFigureOut">
              <a:rPr lang="en-US" smtClean="0"/>
              <a:pPr/>
              <a:t>7/25/2010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D227A-470E-4A2E-A9DE-5C8F8C166280}" type="datetimeFigureOut">
              <a:rPr lang="en-US" smtClean="0"/>
              <a:pPr/>
              <a:t>7/25/2010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D227A-470E-4A2E-A9DE-5C8F8C166280}" type="datetimeFigureOut">
              <a:rPr lang="en-US" smtClean="0"/>
              <a:pPr/>
              <a:t>7/25/2010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FD487-DEC7-46CB-9BF0-766E5B26A1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953000"/>
            <a:ext cx="9144000" cy="1470025"/>
          </a:xfrm>
        </p:spPr>
        <p:txBody>
          <a:bodyPr>
            <a:normAutofit fontScale="90000"/>
          </a:bodyPr>
          <a:lstStyle/>
          <a:p>
            <a:r>
              <a:rPr lang="en-US" sz="2400" dirty="0" smtClean="0">
                <a:latin typeface="Georgia" pitchFamily="18" charset="0"/>
              </a:rPr>
              <a:t>Presented at the annual meetings of the </a:t>
            </a:r>
            <a:br>
              <a:rPr lang="en-US" sz="2400" dirty="0" smtClean="0">
                <a:latin typeface="Georgia" pitchFamily="18" charset="0"/>
              </a:rPr>
            </a:br>
            <a:r>
              <a:rPr lang="en-US" sz="2400" dirty="0" smtClean="0">
                <a:latin typeface="Georgia" pitchFamily="18" charset="0"/>
              </a:rPr>
              <a:t>Agricultural and Applied Economics Association (AAEA)</a:t>
            </a:r>
            <a:br>
              <a:rPr lang="en-US" sz="2400" dirty="0" smtClean="0">
                <a:latin typeface="Georgia" pitchFamily="18" charset="0"/>
              </a:rPr>
            </a:br>
            <a:r>
              <a:rPr lang="en-US" sz="2400" dirty="0" smtClean="0">
                <a:latin typeface="Georgia" pitchFamily="18" charset="0"/>
              </a:rPr>
              <a:t>July 2010</a:t>
            </a:r>
            <a:br>
              <a:rPr lang="en-US" sz="2400" dirty="0" smtClean="0">
                <a:latin typeface="Georgia" pitchFamily="18" charset="0"/>
              </a:rPr>
            </a:br>
            <a:r>
              <a:rPr lang="en-US" sz="2400" dirty="0" smtClean="0">
                <a:latin typeface="Georgia" pitchFamily="18" charset="0"/>
              </a:rPr>
              <a:t>Denver, Colorado</a:t>
            </a:r>
            <a:endParaRPr lang="en-US" sz="2400" dirty="0">
              <a:latin typeface="Georgia" pitchFamily="18" charset="0"/>
            </a:endParaRPr>
          </a:p>
        </p:txBody>
      </p:sp>
      <p:sp>
        <p:nvSpPr>
          <p:cNvPr id="3" name="TextBox 2"/>
          <p:cNvSpPr txBox="1"/>
          <p:nvPr/>
        </p:nvSpPr>
        <p:spPr>
          <a:xfrm>
            <a:off x="457200" y="1371601"/>
            <a:ext cx="8229600" cy="3046988"/>
          </a:xfrm>
          <a:prstGeom prst="rect">
            <a:avLst/>
          </a:prstGeom>
          <a:noFill/>
        </p:spPr>
        <p:txBody>
          <a:bodyPr wrap="square" rtlCol="0">
            <a:spAutoFit/>
          </a:bodyPr>
          <a:lstStyle/>
          <a:p>
            <a:pPr algn="ctr"/>
            <a:r>
              <a:rPr lang="en-US" sz="3200" b="1" dirty="0" smtClean="0">
                <a:latin typeface="Georgia" pitchFamily="18" charset="0"/>
              </a:rPr>
              <a:t>Power and Pitfalls of Experiments in Development Economics:</a:t>
            </a:r>
          </a:p>
          <a:p>
            <a:pPr algn="ctr"/>
            <a:r>
              <a:rPr lang="en-US" sz="3200" b="1" dirty="0" smtClean="0">
                <a:latin typeface="Georgia" pitchFamily="18" charset="0"/>
              </a:rPr>
              <a:t>Some Non‐random Reflections</a:t>
            </a:r>
            <a:endParaRPr lang="en-US" sz="3200" b="1" dirty="0">
              <a:latin typeface="Georgia" pitchFamily="18" charset="0"/>
            </a:endParaRPr>
          </a:p>
          <a:p>
            <a:pPr algn="ctr"/>
            <a:endParaRPr lang="en-US" sz="3200" dirty="0" smtClean="0">
              <a:latin typeface="Georgia" pitchFamily="18" charset="0"/>
            </a:endParaRPr>
          </a:p>
          <a:p>
            <a:pPr algn="ctr"/>
            <a:r>
              <a:rPr lang="en-US" sz="3200" dirty="0" smtClean="0">
                <a:latin typeface="Georgia" pitchFamily="18" charset="0"/>
              </a:rPr>
              <a:t>Christopher B. Barrett</a:t>
            </a:r>
          </a:p>
          <a:p>
            <a:pPr algn="ctr"/>
            <a:r>
              <a:rPr lang="en-US" sz="3200" dirty="0" smtClean="0">
                <a:latin typeface="Georgia" pitchFamily="18" charset="0"/>
              </a:rPr>
              <a:t>Michael R. Carter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5410200"/>
          </a:xfrm>
        </p:spPr>
        <p:txBody>
          <a:bodyPr>
            <a:normAutofit/>
          </a:bodyPr>
          <a:lstStyle/>
          <a:p>
            <a:pPr>
              <a:buNone/>
            </a:pPr>
            <a:r>
              <a:rPr lang="en-US" sz="2800" b="1" u="sng" dirty="0" smtClean="0">
                <a:latin typeface="Georgia" pitchFamily="18" charset="0"/>
              </a:rPr>
              <a:t>2. The Pitfalls of Experiments:</a:t>
            </a:r>
          </a:p>
          <a:p>
            <a:pPr>
              <a:buNone/>
            </a:pPr>
            <a:endParaRPr lang="en-US" sz="2800" b="1" u="sng" dirty="0" smtClean="0">
              <a:latin typeface="Georgia" pitchFamily="18" charset="0"/>
            </a:endParaRPr>
          </a:p>
          <a:p>
            <a:pPr marL="514350" indent="-514350">
              <a:buNone/>
            </a:pPr>
            <a:r>
              <a:rPr lang="en-US" sz="2800" u="sng" dirty="0" smtClean="0">
                <a:latin typeface="Georgia" pitchFamily="18" charset="0"/>
              </a:rPr>
              <a:t>D) What Opportunity Cost?</a:t>
            </a:r>
          </a:p>
          <a:p>
            <a:pPr marL="514350" indent="-514350">
              <a:buNone/>
            </a:pPr>
            <a:endParaRPr lang="en-US" sz="2800" u="sng" dirty="0" smtClean="0">
              <a:latin typeface="Georgia" pitchFamily="18" charset="0"/>
            </a:endParaRPr>
          </a:p>
          <a:p>
            <a:pPr marL="457200" indent="-457200">
              <a:buAutoNum type="arabicParenR"/>
            </a:pPr>
            <a:r>
              <a:rPr lang="en-US" sz="2400" dirty="0" smtClean="0">
                <a:latin typeface="Georgia" pitchFamily="18" charset="0"/>
              </a:rPr>
              <a:t>Behavioral experiments aim to identify and explain variation in behaviors. Good.  </a:t>
            </a:r>
          </a:p>
          <a:p>
            <a:pPr marL="457200" indent="-457200">
              <a:buAutoNum type="arabicParenR"/>
            </a:pPr>
            <a:endParaRPr lang="en-US" sz="2400" dirty="0" smtClean="0">
              <a:latin typeface="Georgia" pitchFamily="18" charset="0"/>
            </a:endParaRPr>
          </a:p>
          <a:p>
            <a:pPr marL="457200" indent="-457200">
              <a:buAutoNum type="arabicParenR"/>
            </a:pPr>
            <a:r>
              <a:rPr lang="en-US" sz="2400" dirty="0" smtClean="0">
                <a:latin typeface="Georgia" pitchFamily="18" charset="0"/>
              </a:rPr>
              <a:t>RCTs compare against the “no intervention” counterfactual. Infeasible to do multi-factorial randomized block design of high order dimensionality.  Leads to distorted recommendations (example: </a:t>
            </a:r>
            <a:r>
              <a:rPr lang="en-US" sz="2400" dirty="0" err="1" smtClean="0">
                <a:latin typeface="Georgia" pitchFamily="18" charset="0"/>
              </a:rPr>
              <a:t>deworming</a:t>
            </a:r>
            <a:r>
              <a:rPr lang="en-US" sz="2400" dirty="0" smtClean="0">
                <a:latin typeface="Georgia" pitchFamily="18"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019800"/>
          </a:xfrm>
        </p:spPr>
        <p:txBody>
          <a:bodyPr>
            <a:normAutofit lnSpcReduction="10000"/>
          </a:bodyPr>
          <a:lstStyle/>
          <a:p>
            <a:pPr>
              <a:buNone/>
            </a:pPr>
            <a:r>
              <a:rPr lang="en-US" sz="2800" b="1" u="sng" dirty="0" smtClean="0">
                <a:latin typeface="Georgia" pitchFamily="18" charset="0"/>
              </a:rPr>
              <a:t>2. The Pitfalls of Experiments:</a:t>
            </a:r>
          </a:p>
          <a:p>
            <a:pPr>
              <a:buNone/>
            </a:pPr>
            <a:endParaRPr lang="en-US" sz="2800" b="1" u="sng" dirty="0" smtClean="0">
              <a:latin typeface="Georgia" pitchFamily="18" charset="0"/>
            </a:endParaRPr>
          </a:p>
          <a:p>
            <a:pPr marL="514350" indent="-514350">
              <a:buNone/>
            </a:pPr>
            <a:r>
              <a:rPr lang="en-US" sz="2800" u="sng" dirty="0" smtClean="0">
                <a:latin typeface="Georgia" pitchFamily="18" charset="0"/>
              </a:rPr>
              <a:t>E) Ethical Concerns</a:t>
            </a:r>
          </a:p>
          <a:p>
            <a:pPr marL="514350" indent="-514350">
              <a:buNone/>
            </a:pPr>
            <a:endParaRPr lang="en-US" sz="2800" u="sng" dirty="0" smtClean="0">
              <a:latin typeface="Georgia" pitchFamily="18" charset="0"/>
            </a:endParaRPr>
          </a:p>
          <a:p>
            <a:pPr marL="457200" indent="-457200">
              <a:buNone/>
            </a:pPr>
            <a:r>
              <a:rPr lang="en-US" sz="2400" dirty="0" smtClean="0">
                <a:latin typeface="Georgia" pitchFamily="18" charset="0"/>
              </a:rPr>
              <a:t>Class 1: Predictably violate basic “do no harm” obligation. IRBs not sufficient.  Example: Bertrand et al. (2007 QJE)</a:t>
            </a:r>
          </a:p>
          <a:p>
            <a:pPr marL="457200" indent="-457200">
              <a:buNone/>
            </a:pPr>
            <a:endParaRPr lang="en-US" sz="2400" dirty="0" smtClean="0">
              <a:latin typeface="Georgia" pitchFamily="18" charset="0"/>
            </a:endParaRPr>
          </a:p>
          <a:p>
            <a:pPr marL="457200" indent="-457200">
              <a:buNone/>
            </a:pPr>
            <a:r>
              <a:rPr lang="en-US" sz="2400" dirty="0" smtClean="0">
                <a:latin typeface="Georgia" pitchFamily="18" charset="0"/>
              </a:rPr>
              <a:t>Class 2: Ignore responsibility to secure informed consent.  RCTs commonly blind subjects to intervention to avoid endogenous behavioral responses.</a:t>
            </a:r>
          </a:p>
          <a:p>
            <a:pPr marL="457200" indent="-457200">
              <a:buAutoNum type="arabicParenR"/>
            </a:pPr>
            <a:endParaRPr lang="en-US" sz="2400" dirty="0" smtClean="0">
              <a:latin typeface="Georgia" pitchFamily="18" charset="0"/>
            </a:endParaRPr>
          </a:p>
          <a:p>
            <a:pPr marL="457200" indent="-457200">
              <a:buNone/>
            </a:pPr>
            <a:r>
              <a:rPr lang="en-US" sz="2400" dirty="0" smtClean="0">
                <a:latin typeface="Georgia" pitchFamily="18" charset="0"/>
              </a:rPr>
              <a:t>Class 3: Suspend targeting principle, compromising the expected effectiveness of resources expended in addressing social ills. Explicitly ignore local information.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4294967295"/>
          </p:nvPr>
        </p:nvSpPr>
        <p:spPr>
          <a:xfrm>
            <a:off x="304800" y="1066800"/>
            <a:ext cx="8610600" cy="4114800"/>
          </a:xfrm>
        </p:spPr>
        <p:txBody>
          <a:bodyPr>
            <a:noAutofit/>
          </a:bodyPr>
          <a:lstStyle/>
          <a:p>
            <a:pPr marL="609600" indent="-609600" eaLnBrk="1" hangingPunct="1">
              <a:spcAft>
                <a:spcPts val="600"/>
              </a:spcAft>
              <a:buFont typeface="Times New Roman" charset="0"/>
              <a:buAutoNum type="arabicPeriod"/>
            </a:pPr>
            <a:r>
              <a:rPr lang="en-US" sz="1800" b="1" dirty="0" smtClean="0">
                <a:latin typeface="Georgia" pitchFamily="18" charset="0"/>
              </a:rPr>
              <a:t>Evolution of capital access theory and policy</a:t>
            </a:r>
          </a:p>
          <a:p>
            <a:pPr marL="1009650" lvl="1" indent="-609600" eaLnBrk="1" hangingPunct="1">
              <a:spcAft>
                <a:spcPts val="600"/>
              </a:spcAft>
              <a:buFont typeface="Arial"/>
              <a:buChar char="•"/>
            </a:pPr>
            <a:r>
              <a:rPr lang="en-US" sz="1800" dirty="0" smtClean="0">
                <a:latin typeface="Georgia" pitchFamily="18" charset="0"/>
              </a:rPr>
              <a:t>Monopolistic perspective </a:t>
            </a:r>
            <a:r>
              <a:rPr lang="en-US" sz="1800" dirty="0" err="1" smtClean="0">
                <a:latin typeface="Georgia" pitchFamily="18" charset="0"/>
                <a:sym typeface="Wingdings"/>
              </a:rPr>
              <a:t></a:t>
            </a:r>
            <a:r>
              <a:rPr lang="en-US" sz="1800" dirty="0" smtClean="0">
                <a:latin typeface="Georgia" pitchFamily="18" charset="0"/>
                <a:sym typeface="Wingdings"/>
              </a:rPr>
              <a:t> public banking &amp; interest rate regulation</a:t>
            </a:r>
            <a:endParaRPr lang="en-US" sz="1800" dirty="0" smtClean="0">
              <a:latin typeface="Georgia" pitchFamily="18" charset="0"/>
            </a:endParaRPr>
          </a:p>
          <a:p>
            <a:pPr marL="1009650" lvl="1" indent="-609600" eaLnBrk="1" hangingPunct="1">
              <a:spcAft>
                <a:spcPts val="600"/>
              </a:spcAft>
              <a:buFont typeface="Arial"/>
              <a:buChar char="•"/>
            </a:pPr>
            <a:r>
              <a:rPr lang="en-US" sz="1800" i="1" dirty="0" smtClean="0">
                <a:latin typeface="Georgia" pitchFamily="18" charset="0"/>
              </a:rPr>
              <a:t>Laissez faire</a:t>
            </a:r>
            <a:r>
              <a:rPr lang="en-US" sz="1800" dirty="0" smtClean="0">
                <a:latin typeface="Georgia" pitchFamily="18" charset="0"/>
              </a:rPr>
              <a:t> in theory &amp; practice</a:t>
            </a:r>
          </a:p>
          <a:p>
            <a:pPr marL="1009650" lvl="1" indent="-609600" eaLnBrk="1" hangingPunct="1">
              <a:spcAft>
                <a:spcPts val="600"/>
              </a:spcAft>
              <a:buFont typeface="Arial"/>
              <a:buChar char="•"/>
            </a:pPr>
            <a:r>
              <a:rPr lang="en-US" sz="1800" dirty="0" smtClean="0">
                <a:latin typeface="Georgia" pitchFamily="18" charset="0"/>
              </a:rPr>
              <a:t>Imperfect information &amp; the search for collateral substitutes</a:t>
            </a:r>
          </a:p>
          <a:p>
            <a:pPr marL="609600" indent="-609600" eaLnBrk="1" hangingPunct="1">
              <a:spcAft>
                <a:spcPts val="600"/>
              </a:spcAft>
              <a:buFont typeface="Times New Roman" charset="0"/>
              <a:buAutoNum type="arabicPeriod"/>
            </a:pPr>
            <a:r>
              <a:rPr lang="en-US" sz="1800" b="1" dirty="0" smtClean="0">
                <a:latin typeface="Georgia" pitchFamily="18" charset="0"/>
              </a:rPr>
              <a:t>Evaluation of credit markets &amp; interventions is difficult</a:t>
            </a:r>
          </a:p>
          <a:p>
            <a:pPr marL="1009650" lvl="1" indent="-609600" eaLnBrk="1" hangingPunct="1">
              <a:spcAft>
                <a:spcPts val="600"/>
              </a:spcAft>
              <a:buFont typeface="Arial"/>
              <a:buChar char="•"/>
            </a:pPr>
            <a:r>
              <a:rPr lang="en-US" sz="1800" dirty="0" smtClean="0">
                <a:latin typeface="Georgia" pitchFamily="18" charset="0"/>
              </a:rPr>
              <a:t>Double selection in credit markets heightens concerns over separating the impact of capital access from the impact of the characteristics of those with credit</a:t>
            </a:r>
          </a:p>
          <a:p>
            <a:pPr marL="1009650" lvl="1" indent="-609600" eaLnBrk="1" hangingPunct="1">
              <a:spcAft>
                <a:spcPts val="600"/>
              </a:spcAft>
              <a:buFont typeface="Arial"/>
              <a:buChar char="•"/>
            </a:pPr>
            <a:r>
              <a:rPr lang="en-US" sz="1800" dirty="0" smtClean="0">
                <a:latin typeface="Georgia" pitchFamily="18" charset="0"/>
              </a:rPr>
              <a:t>Fundamental Identification problem of (potentially) disequilibrium market: Observed transactions (loan or no loan) do not allow complete sorting of observations into correct behavioral regime:</a:t>
            </a:r>
            <a:br>
              <a:rPr lang="en-US" sz="1800" dirty="0" smtClean="0">
                <a:latin typeface="Georgia" pitchFamily="18" charset="0"/>
              </a:rPr>
            </a:br>
            <a:r>
              <a:rPr lang="en-US" sz="1800" dirty="0" smtClean="0">
                <a:latin typeface="Georgia" pitchFamily="18" charset="0"/>
              </a:rPr>
              <a:t/>
            </a:r>
            <a:br>
              <a:rPr lang="en-US" sz="1800" dirty="0" smtClean="0">
                <a:latin typeface="Georgia" pitchFamily="18" charset="0"/>
              </a:rPr>
            </a:br>
            <a:r>
              <a:rPr lang="en-US" sz="1800" dirty="0" smtClean="0">
                <a:latin typeface="Georgia" pitchFamily="18" charset="0"/>
              </a:rPr>
              <a:t/>
            </a:r>
            <a:br>
              <a:rPr lang="en-US" sz="1800" dirty="0" smtClean="0">
                <a:latin typeface="Georgia" pitchFamily="18" charset="0"/>
              </a:rPr>
            </a:br>
            <a:r>
              <a:rPr lang="en-US" sz="1800" dirty="0" smtClean="0">
                <a:latin typeface="Georgia" pitchFamily="18" charset="0"/>
              </a:rPr>
              <a:t/>
            </a:r>
            <a:br>
              <a:rPr lang="en-US" sz="1800" dirty="0" smtClean="0">
                <a:latin typeface="Georgia" pitchFamily="18" charset="0"/>
              </a:rPr>
            </a:br>
            <a:r>
              <a:rPr lang="en-US" sz="1800" dirty="0" smtClean="0">
                <a:latin typeface="Georgia" pitchFamily="18" charset="0"/>
              </a:rPr>
              <a:t/>
            </a:r>
            <a:br>
              <a:rPr lang="en-US" sz="1800" dirty="0" smtClean="0">
                <a:latin typeface="Georgia" pitchFamily="18" charset="0"/>
              </a:rPr>
            </a:br>
            <a:endParaRPr lang="en-US" sz="1800" dirty="0" smtClean="0">
              <a:latin typeface="Georgia" pitchFamily="18" charset="0"/>
            </a:endParaRPr>
          </a:p>
        </p:txBody>
      </p:sp>
      <p:sp>
        <p:nvSpPr>
          <p:cNvPr id="17412" name="Rectangle 5"/>
          <p:cNvSpPr>
            <a:spLocks noChangeArrowheads="1"/>
          </p:cNvSpPr>
          <p:nvPr/>
        </p:nvSpPr>
        <p:spPr bwMode="auto">
          <a:xfrm>
            <a:off x="0" y="2768600"/>
            <a:ext cx="298450" cy="274638"/>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
        <p:nvSpPr>
          <p:cNvPr id="17413" name="Rectangle 6"/>
          <p:cNvSpPr>
            <a:spLocks noChangeArrowheads="1"/>
          </p:cNvSpPr>
          <p:nvPr/>
        </p:nvSpPr>
        <p:spPr bwMode="auto">
          <a:xfrm>
            <a:off x="0" y="3452813"/>
            <a:ext cx="336550" cy="274637"/>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graphicFrame>
        <p:nvGraphicFramePr>
          <p:cNvPr id="6" name="Object 5"/>
          <p:cNvGraphicFramePr>
            <a:graphicFrameLocks noChangeAspect="1"/>
          </p:cNvGraphicFramePr>
          <p:nvPr/>
        </p:nvGraphicFramePr>
        <p:xfrm>
          <a:off x="2057400" y="5105400"/>
          <a:ext cx="5262563" cy="1295400"/>
        </p:xfrm>
        <a:graphic>
          <a:graphicData uri="http://schemas.openxmlformats.org/presentationml/2006/ole">
            <p:oleObj spid="_x0000_s1026" name="Equation" r:id="rId4" imgW="2476500" imgH="609600" progId="">
              <p:embed/>
            </p:oleObj>
          </a:graphicData>
        </a:graphic>
      </p:graphicFrame>
      <p:sp>
        <p:nvSpPr>
          <p:cNvPr id="7" name="Rectangle 2"/>
          <p:cNvSpPr txBox="1">
            <a:spLocks noChangeArrowheads="1"/>
          </p:cNvSpPr>
          <p:nvPr/>
        </p:nvSpPr>
        <p:spPr>
          <a:xfrm>
            <a:off x="685800" y="152400"/>
            <a:ext cx="78486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1" u="none" strike="noStrike" kern="1200" cap="none" spc="0" normalizeH="0" baseline="0" noProof="0" dirty="0" smtClean="0">
                <a:ln>
                  <a:noFill/>
                </a:ln>
                <a:solidFill>
                  <a:schemeClr val="tx1"/>
                </a:solidFill>
                <a:uLnTx/>
                <a:uFillTx/>
                <a:latin typeface="Georgia" pitchFamily="18" charset="0"/>
                <a:ea typeface="+mj-ea"/>
                <a:cs typeface="+mj-cs"/>
              </a:rPr>
              <a:t>3. Access to Capital as Central Issue in Development Economics</a:t>
            </a:r>
            <a:endParaRPr kumimoji="0" lang="en-US" sz="2800" b="0" i="1" u="none" strike="noStrike" kern="1200" cap="none" spc="0" normalizeH="0" baseline="0" noProof="0" dirty="0">
              <a:ln>
                <a:noFill/>
              </a:ln>
              <a:solidFill>
                <a:schemeClr val="tx1"/>
              </a:solidFill>
              <a:uLnTx/>
              <a:uFillTx/>
              <a:latin typeface="Georgia" pitchFamily="18" charset="0"/>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685800" y="152400"/>
            <a:ext cx="7848600" cy="685800"/>
          </a:xfrm>
        </p:spPr>
        <p:txBody>
          <a:bodyPr>
            <a:noAutofit/>
          </a:bodyPr>
          <a:lstStyle/>
          <a:p>
            <a:pPr eaLnBrk="1" hangingPunct="1">
              <a:defRPr/>
            </a:pPr>
            <a:r>
              <a:rPr lang="en-US" sz="2800" b="1" i="1" dirty="0" smtClean="0">
                <a:latin typeface="Georgia" pitchFamily="18" charset="0"/>
              </a:rPr>
              <a:t>3. Access to Capital as Central Issue in Development Economics</a:t>
            </a:r>
            <a:endParaRPr lang="en-US" sz="2800" i="1" dirty="0">
              <a:latin typeface="Georgia" pitchFamily="18" charset="0"/>
            </a:endParaRPr>
          </a:p>
        </p:txBody>
      </p:sp>
      <p:sp>
        <p:nvSpPr>
          <p:cNvPr id="17411" name="Rectangle 3"/>
          <p:cNvSpPr>
            <a:spLocks noGrp="1" noChangeArrowheads="1"/>
          </p:cNvSpPr>
          <p:nvPr>
            <p:ph idx="4294967295"/>
          </p:nvPr>
        </p:nvSpPr>
        <p:spPr>
          <a:xfrm>
            <a:off x="304800" y="1066800"/>
            <a:ext cx="8610600" cy="4114800"/>
          </a:xfrm>
        </p:spPr>
        <p:txBody>
          <a:bodyPr>
            <a:noAutofit/>
          </a:bodyPr>
          <a:lstStyle/>
          <a:p>
            <a:pPr marL="609600" indent="-609600" eaLnBrk="1" hangingPunct="1">
              <a:spcAft>
                <a:spcPts val="600"/>
              </a:spcAft>
              <a:buFont typeface="Times New Roman" charset="0"/>
              <a:buAutoNum type="arabicPeriod"/>
            </a:pPr>
            <a:r>
              <a:rPr lang="en-US" sz="1800" b="1" dirty="0" smtClean="0">
                <a:latin typeface="Georgia" pitchFamily="18" charset="0"/>
              </a:rPr>
              <a:t>Key empirical questions regarding capital access:</a:t>
            </a:r>
          </a:p>
          <a:p>
            <a:pPr lvl="1">
              <a:buFont typeface="Arial"/>
              <a:buChar char="•"/>
            </a:pPr>
            <a:r>
              <a:rPr lang="en-US" sz="1600" dirty="0" smtClean="0">
                <a:latin typeface="Georgia" pitchFamily="18" charset="0"/>
              </a:rPr>
              <a:t>Does the financial market work such that we find households in the non-price rationed regimes or do markets work in an efficient, price-rationed manner for all? </a:t>
            </a:r>
          </a:p>
          <a:p>
            <a:pPr lvl="1">
              <a:buFont typeface="Arial"/>
              <a:buChar char="•"/>
            </a:pPr>
            <a:r>
              <a:rPr lang="en-US" sz="1600" dirty="0" smtClean="0">
                <a:latin typeface="Georgia" pitchFamily="18" charset="0"/>
              </a:rPr>
              <a:t>If there is non-price rationing, is it systematically biased against any particular set of households (</a:t>
            </a:r>
            <a:r>
              <a:rPr lang="en-US" sz="1600" i="1" dirty="0" smtClean="0">
                <a:latin typeface="Georgia" pitchFamily="18" charset="0"/>
              </a:rPr>
              <a:t>e.g</a:t>
            </a:r>
            <a:r>
              <a:rPr lang="en-US" sz="1600" dirty="0" smtClean="0">
                <a:latin typeface="Georgia" pitchFamily="18" charset="0"/>
              </a:rPr>
              <a:t>., low wealth households) such that the operation of the competitive economy tends to reinforce initial levels of poverty and inequality?</a:t>
            </a:r>
          </a:p>
          <a:p>
            <a:pPr lvl="1">
              <a:buFont typeface="Arial"/>
              <a:buChar char="•"/>
            </a:pPr>
            <a:r>
              <a:rPr lang="en-US" sz="1600" dirty="0" smtClean="0">
                <a:latin typeface="Georgia" pitchFamily="18" charset="0"/>
              </a:rPr>
              <a:t>How costly is non-price rationing and how much would household input use and income increase if liquidity constraints could be relaxed and non-price rationing eliminated?</a:t>
            </a:r>
          </a:p>
          <a:p>
            <a:pPr lvl="1">
              <a:buFont typeface="Arial"/>
              <a:buChar char="•"/>
            </a:pPr>
            <a:r>
              <a:rPr lang="en-US" sz="1600" dirty="0" smtClean="0">
                <a:latin typeface="Georgia" pitchFamily="18" charset="0"/>
              </a:rPr>
              <a:t>Are there contractual or institutional innovations that can change the rules of access to capital, lessen non-price rationing and decrease its cost?</a:t>
            </a:r>
          </a:p>
          <a:p>
            <a:pPr marL="609600" indent="-609600" eaLnBrk="1" hangingPunct="1">
              <a:spcAft>
                <a:spcPts val="600"/>
              </a:spcAft>
              <a:buFont typeface="Times New Roman" charset="0"/>
              <a:buAutoNum type="arabicPeriod"/>
            </a:pPr>
            <a:r>
              <a:rPr lang="en-US" sz="1800" b="1" dirty="0" smtClean="0">
                <a:latin typeface="Georgia" pitchFamily="18" charset="0"/>
              </a:rPr>
              <a:t>Econometric analysis of observational data has long struggled to answer these questions:</a:t>
            </a:r>
          </a:p>
          <a:p>
            <a:pPr marL="1009650" lvl="1" indent="-609600" eaLnBrk="1" hangingPunct="1">
              <a:spcAft>
                <a:spcPts val="600"/>
              </a:spcAft>
              <a:buFont typeface="Arial"/>
              <a:buChar char="•"/>
            </a:pPr>
            <a:r>
              <a:rPr lang="en-US" sz="1600" dirty="0" smtClean="0">
                <a:latin typeface="Georgia" pitchFamily="18" charset="0"/>
              </a:rPr>
              <a:t>Control for latent characteristics (panel and </a:t>
            </a:r>
            <a:r>
              <a:rPr lang="en-US" sz="1600" dirty="0" err="1" smtClean="0">
                <a:latin typeface="Georgia" pitchFamily="18" charset="0"/>
              </a:rPr>
              <a:t>Heckmanesque</a:t>
            </a:r>
            <a:r>
              <a:rPr lang="en-US" sz="1600" dirty="0" smtClean="0">
                <a:latin typeface="Georgia" pitchFamily="18" charset="0"/>
              </a:rPr>
              <a:t> methods)</a:t>
            </a:r>
          </a:p>
          <a:p>
            <a:pPr marL="1009650" lvl="1" indent="-609600" eaLnBrk="1" hangingPunct="1">
              <a:spcAft>
                <a:spcPts val="600"/>
              </a:spcAft>
              <a:buFont typeface="Arial"/>
              <a:buChar char="•"/>
            </a:pPr>
            <a:r>
              <a:rPr lang="en-US" sz="1600" dirty="0" smtClean="0">
                <a:latin typeface="Georgia" pitchFamily="18" charset="0"/>
              </a:rPr>
              <a:t>Getting the regime sorting (regression heterogeneity) right by getting beyond naïve approaches</a:t>
            </a:r>
          </a:p>
          <a:p>
            <a:pPr marL="609600" indent="-609600" eaLnBrk="1" hangingPunct="1">
              <a:spcAft>
                <a:spcPts val="600"/>
              </a:spcAft>
              <a:buFont typeface="+mj-lt"/>
              <a:buAutoNum type="arabicPeriod"/>
            </a:pPr>
            <a:r>
              <a:rPr lang="en-US" sz="1800" b="1" dirty="0" smtClean="0">
                <a:latin typeface="Georgia" pitchFamily="18" charset="0"/>
              </a:rPr>
              <a:t>RCT and behavioral experiments seem potentially valuable—indeed success claimed for </a:t>
            </a:r>
            <a:r>
              <a:rPr lang="en-US" sz="1800" b="1" dirty="0" err="1" smtClean="0">
                <a:latin typeface="Georgia" pitchFamily="18" charset="0"/>
              </a:rPr>
              <a:t>RCTs</a:t>
            </a:r>
            <a:r>
              <a:rPr lang="en-US" sz="1800" b="1" dirty="0" smtClean="0">
                <a:latin typeface="Georgia" pitchFamily="18" charset="0"/>
              </a:rPr>
              <a:t> in realm of credit.</a:t>
            </a:r>
            <a:endParaRPr lang="en-US" sz="1800" b="1" dirty="0">
              <a:latin typeface="Georgia" pitchFamily="18" charset="0"/>
            </a:endParaRPr>
          </a:p>
        </p:txBody>
      </p:sp>
      <p:sp>
        <p:nvSpPr>
          <p:cNvPr id="17412" name="Rectangle 5"/>
          <p:cNvSpPr>
            <a:spLocks noChangeArrowheads="1"/>
          </p:cNvSpPr>
          <p:nvPr/>
        </p:nvSpPr>
        <p:spPr bwMode="auto">
          <a:xfrm>
            <a:off x="0" y="2768600"/>
            <a:ext cx="298450" cy="274638"/>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
        <p:nvSpPr>
          <p:cNvPr id="17413" name="Rectangle 6"/>
          <p:cNvSpPr>
            <a:spLocks noChangeArrowheads="1"/>
          </p:cNvSpPr>
          <p:nvPr/>
        </p:nvSpPr>
        <p:spPr bwMode="auto">
          <a:xfrm>
            <a:off x="0" y="3452813"/>
            <a:ext cx="336550" cy="274637"/>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533400" y="76200"/>
            <a:ext cx="8077200" cy="685800"/>
          </a:xfrm>
        </p:spPr>
        <p:txBody>
          <a:bodyPr>
            <a:normAutofit/>
          </a:bodyPr>
          <a:lstStyle/>
          <a:p>
            <a:pPr eaLnBrk="1" hangingPunct="1">
              <a:defRPr/>
            </a:pPr>
            <a:r>
              <a:rPr lang="en-US" sz="2800" b="1" i="1" dirty="0" smtClean="0">
                <a:latin typeface="Georgia" pitchFamily="18" charset="0"/>
              </a:rPr>
              <a:t>RCTs &amp; Existence of Credit Rationing</a:t>
            </a:r>
            <a:endParaRPr lang="en-US" sz="2800" i="1" dirty="0">
              <a:latin typeface="Georgia" pitchFamily="18" charset="0"/>
            </a:endParaRPr>
          </a:p>
        </p:txBody>
      </p:sp>
      <p:sp>
        <p:nvSpPr>
          <p:cNvPr id="17411" name="Rectangle 3"/>
          <p:cNvSpPr>
            <a:spLocks noGrp="1" noChangeArrowheads="1"/>
          </p:cNvSpPr>
          <p:nvPr>
            <p:ph idx="4294967295"/>
          </p:nvPr>
        </p:nvSpPr>
        <p:spPr>
          <a:xfrm>
            <a:off x="304800" y="838200"/>
            <a:ext cx="8610600" cy="4114800"/>
          </a:xfrm>
        </p:spPr>
        <p:txBody>
          <a:bodyPr>
            <a:noAutofit/>
          </a:bodyPr>
          <a:lstStyle/>
          <a:p>
            <a:pPr marL="609600" indent="-609600" eaLnBrk="1" hangingPunct="1">
              <a:spcAft>
                <a:spcPts val="600"/>
              </a:spcAft>
              <a:buFont typeface="Times New Roman" charset="0"/>
              <a:buAutoNum type="arabicPeriod"/>
            </a:pPr>
            <a:r>
              <a:rPr lang="en-US" sz="2000" dirty="0" smtClean="0">
                <a:latin typeface="Georgia" pitchFamily="18" charset="0"/>
              </a:rPr>
              <a:t>Theory suggests that under asymmetric information, interest rate increases can cause lenders to decline because these price increases induce adverse selection &amp; moral hazard.  Would therefore expect lenders to self-impose interest rate ceilings, resulting in excess demand at that rate &amp; market clearing via quantity rationing. </a:t>
            </a:r>
          </a:p>
          <a:p>
            <a:pPr marL="609600" indent="-609600" eaLnBrk="1" hangingPunct="1">
              <a:spcAft>
                <a:spcPts val="600"/>
              </a:spcAft>
              <a:buFont typeface="Times New Roman" charset="0"/>
              <a:buAutoNum type="arabicPeriod"/>
            </a:pPr>
            <a:r>
              <a:rPr lang="en-US" sz="2000" dirty="0" smtClean="0">
                <a:latin typeface="Georgia" pitchFamily="18" charset="0"/>
              </a:rPr>
              <a:t>If correct, this would imply that higher interest rates should result in more default and lower profit via either adverse selection or moral hazard.</a:t>
            </a:r>
          </a:p>
          <a:p>
            <a:pPr marL="609600" indent="-609600" eaLnBrk="1" hangingPunct="1">
              <a:spcAft>
                <a:spcPts val="600"/>
              </a:spcAft>
              <a:buFont typeface="Times New Roman" charset="0"/>
              <a:buAutoNum type="arabicPeriod"/>
            </a:pPr>
            <a:r>
              <a:rPr lang="en-US" sz="2000" dirty="0" smtClean="0">
                <a:latin typeface="Georgia" pitchFamily="18" charset="0"/>
              </a:rPr>
              <a:t>In an innovative experiment, </a:t>
            </a:r>
            <a:r>
              <a:rPr lang="en-US" sz="2000" dirty="0" err="1" smtClean="0">
                <a:latin typeface="Georgia" pitchFamily="18" charset="0"/>
              </a:rPr>
              <a:t>Karlan</a:t>
            </a:r>
            <a:r>
              <a:rPr lang="en-US" sz="2000" dirty="0" smtClean="0">
                <a:latin typeface="Georgia" pitchFamily="18" charset="0"/>
              </a:rPr>
              <a:t> &amp; </a:t>
            </a:r>
            <a:r>
              <a:rPr lang="en-US" sz="2000" dirty="0" err="1" smtClean="0">
                <a:latin typeface="Georgia" pitchFamily="18" charset="0"/>
              </a:rPr>
              <a:t>Zinman</a:t>
            </a:r>
            <a:r>
              <a:rPr lang="en-US" sz="2000" dirty="0" smtClean="0">
                <a:latin typeface="Georgia" pitchFamily="18" charset="0"/>
              </a:rPr>
              <a:t> (</a:t>
            </a:r>
            <a:r>
              <a:rPr lang="en-US" sz="2000" i="1" dirty="0" err="1" smtClean="0">
                <a:latin typeface="Georgia" pitchFamily="18" charset="0"/>
              </a:rPr>
              <a:t>Econometrica</a:t>
            </a:r>
            <a:r>
              <a:rPr lang="en-US" sz="2000" dirty="0" smtClean="0">
                <a:latin typeface="Georgia" pitchFamily="18" charset="0"/>
              </a:rPr>
              <a:t>, 2010) worked with a South African paycheck lender to randomize the interest rate to see if higher rates had this impact</a:t>
            </a:r>
          </a:p>
          <a:p>
            <a:pPr marL="1009650" lvl="1" indent="-609600" eaLnBrk="1" hangingPunct="1">
              <a:spcAft>
                <a:spcPts val="600"/>
              </a:spcAft>
              <a:buFont typeface="Arial"/>
              <a:buChar char="•"/>
            </a:pPr>
            <a:r>
              <a:rPr lang="en-US" sz="2000" dirty="0" smtClean="0">
                <a:latin typeface="Georgia" pitchFamily="18" charset="0"/>
              </a:rPr>
              <a:t>Existing clients invited to borrow at an announced rate</a:t>
            </a:r>
          </a:p>
          <a:p>
            <a:pPr marL="1009650" lvl="1" indent="-609600" eaLnBrk="1" hangingPunct="1">
              <a:spcAft>
                <a:spcPts val="600"/>
              </a:spcAft>
              <a:buFont typeface="Arial"/>
              <a:buChar char="•"/>
            </a:pPr>
            <a:r>
              <a:rPr lang="en-US" sz="2000" dirty="0" smtClean="0">
                <a:latin typeface="Georgia" pitchFamily="18" charset="0"/>
              </a:rPr>
              <a:t>Some were then offered a lower rate when they applied</a:t>
            </a:r>
          </a:p>
          <a:p>
            <a:pPr marL="1009650" lvl="1" indent="-609600" eaLnBrk="1" hangingPunct="1">
              <a:spcAft>
                <a:spcPts val="600"/>
              </a:spcAft>
              <a:buFont typeface="Arial"/>
              <a:buChar char="•"/>
            </a:pPr>
            <a:r>
              <a:rPr lang="en-US" sz="2000" dirty="0" smtClean="0">
                <a:latin typeface="Georgia" pitchFamily="18" charset="0"/>
              </a:rPr>
              <a:t>Find very little evidence that higher rates influence default</a:t>
            </a:r>
          </a:p>
          <a:p>
            <a:pPr marL="609600" indent="-609600" eaLnBrk="1" hangingPunct="1">
              <a:spcAft>
                <a:spcPts val="600"/>
              </a:spcAft>
              <a:buFont typeface="Times New Roman" charset="0"/>
              <a:buAutoNum type="arabicPeriod"/>
            </a:pPr>
            <a:endParaRPr lang="en-US" sz="2000" dirty="0">
              <a:latin typeface="Georgia" pitchFamily="18" charset="0"/>
            </a:endParaRPr>
          </a:p>
        </p:txBody>
      </p:sp>
      <p:sp>
        <p:nvSpPr>
          <p:cNvPr id="17412" name="Rectangle 5"/>
          <p:cNvSpPr>
            <a:spLocks noChangeArrowheads="1"/>
          </p:cNvSpPr>
          <p:nvPr/>
        </p:nvSpPr>
        <p:spPr bwMode="auto">
          <a:xfrm>
            <a:off x="0" y="2768600"/>
            <a:ext cx="298450" cy="274638"/>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
        <p:nvSpPr>
          <p:cNvPr id="17413" name="Rectangle 6"/>
          <p:cNvSpPr>
            <a:spLocks noChangeArrowheads="1"/>
          </p:cNvSpPr>
          <p:nvPr/>
        </p:nvSpPr>
        <p:spPr bwMode="auto">
          <a:xfrm>
            <a:off x="0" y="3452813"/>
            <a:ext cx="336550" cy="274637"/>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533400" y="76200"/>
            <a:ext cx="8077200" cy="685800"/>
          </a:xfrm>
        </p:spPr>
        <p:txBody>
          <a:bodyPr>
            <a:normAutofit/>
          </a:bodyPr>
          <a:lstStyle/>
          <a:p>
            <a:pPr eaLnBrk="1" hangingPunct="1">
              <a:defRPr/>
            </a:pPr>
            <a:r>
              <a:rPr lang="en-US" sz="2800" b="1" i="1" dirty="0" err="1" smtClean="0">
                <a:latin typeface="Georgia" pitchFamily="18" charset="0"/>
              </a:rPr>
              <a:t>RCTs</a:t>
            </a:r>
            <a:r>
              <a:rPr lang="en-US" sz="2800" b="1" i="1" dirty="0" smtClean="0">
                <a:latin typeface="Georgia" pitchFamily="18" charset="0"/>
              </a:rPr>
              <a:t> &amp; Existence of Credit Rationing</a:t>
            </a:r>
            <a:endParaRPr lang="en-US" sz="2800" i="1" dirty="0">
              <a:latin typeface="Georgia" pitchFamily="18" charset="0"/>
            </a:endParaRPr>
          </a:p>
        </p:txBody>
      </p:sp>
      <p:sp>
        <p:nvSpPr>
          <p:cNvPr id="17411" name="Rectangle 3"/>
          <p:cNvSpPr>
            <a:spLocks noGrp="1" noChangeArrowheads="1"/>
          </p:cNvSpPr>
          <p:nvPr>
            <p:ph idx="4294967295"/>
          </p:nvPr>
        </p:nvSpPr>
        <p:spPr>
          <a:xfrm>
            <a:off x="304800" y="838200"/>
            <a:ext cx="8610600" cy="5562600"/>
          </a:xfrm>
        </p:spPr>
        <p:txBody>
          <a:bodyPr>
            <a:normAutofit lnSpcReduction="10000"/>
          </a:bodyPr>
          <a:lstStyle/>
          <a:p>
            <a:pPr marL="609600" indent="-609600" eaLnBrk="1" hangingPunct="1">
              <a:spcAft>
                <a:spcPts val="600"/>
              </a:spcAft>
              <a:buFont typeface="+mj-lt"/>
              <a:buAutoNum type="arabicPeriod"/>
            </a:pPr>
            <a:r>
              <a:rPr lang="en-US" sz="2000" dirty="0" smtClean="0">
                <a:latin typeface="Georgia" pitchFamily="18" charset="0"/>
              </a:rPr>
              <a:t>At best this strategy would only take us part way towards understanding the existence and incidence of non-price rationing as it only operated on an existing base of borrowers and would say nothing about those that already rationed out</a:t>
            </a:r>
          </a:p>
          <a:p>
            <a:pPr marL="609600" indent="-609600" eaLnBrk="1" hangingPunct="1">
              <a:spcAft>
                <a:spcPts val="600"/>
              </a:spcAft>
              <a:buFont typeface="+mj-lt"/>
              <a:buAutoNum type="arabicPeriod"/>
            </a:pPr>
            <a:r>
              <a:rPr lang="en-US" sz="2000" dirty="0" smtClean="0">
                <a:latin typeface="Georgia" pitchFamily="18" charset="0"/>
              </a:rPr>
              <a:t>While no study can do it all, there is another level at which we may wonder about the meaning of such a price variation experiment:</a:t>
            </a:r>
          </a:p>
          <a:p>
            <a:pPr marL="1009650" lvl="1" indent="-609600" eaLnBrk="1" hangingPunct="1">
              <a:spcAft>
                <a:spcPts val="600"/>
              </a:spcAft>
            </a:pPr>
            <a:r>
              <a:rPr lang="en-US" sz="1800" dirty="0" smtClean="0">
                <a:latin typeface="Georgia" pitchFamily="18" charset="0"/>
              </a:rPr>
              <a:t>In a companion paper, </a:t>
            </a:r>
            <a:r>
              <a:rPr lang="en-US" sz="1800" dirty="0" err="1" smtClean="0">
                <a:latin typeface="Georgia" pitchFamily="18" charset="0"/>
              </a:rPr>
              <a:t>Karlan</a:t>
            </a:r>
            <a:r>
              <a:rPr lang="en-US" sz="1800" dirty="0" smtClean="0">
                <a:latin typeface="Georgia" pitchFamily="18" charset="0"/>
              </a:rPr>
              <a:t> &amp; </a:t>
            </a:r>
            <a:r>
              <a:rPr lang="en-US" sz="1800" dirty="0" err="1" smtClean="0">
                <a:latin typeface="Georgia" pitchFamily="18" charset="0"/>
              </a:rPr>
              <a:t>Zinman</a:t>
            </a:r>
            <a:r>
              <a:rPr lang="en-US" sz="1800" dirty="0" smtClean="0">
                <a:latin typeface="Georgia" pitchFamily="18" charset="0"/>
              </a:rPr>
              <a:t> (</a:t>
            </a:r>
            <a:r>
              <a:rPr lang="en-US" sz="1800" i="1" dirty="0" smtClean="0">
                <a:latin typeface="Georgia" pitchFamily="18" charset="0"/>
              </a:rPr>
              <a:t>AER</a:t>
            </a:r>
            <a:r>
              <a:rPr lang="en-US" sz="1800" dirty="0" smtClean="0">
                <a:latin typeface="Georgia" pitchFamily="18" charset="0"/>
              </a:rPr>
              <a:t> 2008) use this data to the price elasticity of demand for credit</a:t>
            </a:r>
          </a:p>
          <a:p>
            <a:pPr marL="1009650" lvl="1" indent="-609600" eaLnBrk="1" hangingPunct="1">
              <a:spcAft>
                <a:spcPts val="600"/>
              </a:spcAft>
            </a:pPr>
            <a:r>
              <a:rPr lang="en-US" sz="1800" dirty="0" smtClean="0">
                <a:latin typeface="Georgia" pitchFamily="18" charset="0"/>
              </a:rPr>
              <a:t>Find a kink in the relationship around the ‘normal’ market price: demand responds to prices above that price, but does not respond to prices below that price</a:t>
            </a:r>
          </a:p>
          <a:p>
            <a:pPr marL="1009650" lvl="1" indent="-609600" eaLnBrk="1" hangingPunct="1">
              <a:spcAft>
                <a:spcPts val="600"/>
              </a:spcAft>
            </a:pPr>
            <a:r>
              <a:rPr lang="en-US" sz="1800" dirty="0" smtClean="0">
                <a:latin typeface="Georgia" pitchFamily="18" charset="0"/>
              </a:rPr>
              <a:t>One explanation could be that the some of the treated did not find the announced lower price credible (there is no free lunch!)</a:t>
            </a:r>
          </a:p>
          <a:p>
            <a:pPr marL="1009650" lvl="1" indent="-609600" eaLnBrk="1" hangingPunct="1">
              <a:spcAft>
                <a:spcPts val="600"/>
              </a:spcAft>
            </a:pPr>
            <a:r>
              <a:rPr lang="en-US" sz="1800" dirty="0" smtClean="0">
                <a:latin typeface="Georgia" pitchFamily="18" charset="0"/>
              </a:rPr>
              <a:t>From this perspective, we have to ask if we can really randomize things like prices that have a social meaning and depend on the subject’s perceptions.  Was this a case of faux randomization where the true treatment received was endogenously determined by the subject’s education and sophistication?</a:t>
            </a:r>
            <a:endParaRPr lang="en-US" sz="1200" dirty="0">
              <a:latin typeface="Georgia" pitchFamily="18" charset="0"/>
            </a:endParaRPr>
          </a:p>
        </p:txBody>
      </p:sp>
      <p:sp>
        <p:nvSpPr>
          <p:cNvPr id="17412" name="Rectangle 5"/>
          <p:cNvSpPr>
            <a:spLocks noChangeArrowheads="1"/>
          </p:cNvSpPr>
          <p:nvPr/>
        </p:nvSpPr>
        <p:spPr bwMode="auto">
          <a:xfrm>
            <a:off x="0" y="2768600"/>
            <a:ext cx="298450" cy="274638"/>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
        <p:nvSpPr>
          <p:cNvPr id="17413" name="Rectangle 6"/>
          <p:cNvSpPr>
            <a:spLocks noChangeArrowheads="1"/>
          </p:cNvSpPr>
          <p:nvPr/>
        </p:nvSpPr>
        <p:spPr bwMode="auto">
          <a:xfrm>
            <a:off x="0" y="3452813"/>
            <a:ext cx="336550" cy="274637"/>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304800" y="304800"/>
            <a:ext cx="8077200" cy="685800"/>
          </a:xfrm>
        </p:spPr>
        <p:txBody>
          <a:bodyPr>
            <a:noAutofit/>
          </a:bodyPr>
          <a:lstStyle/>
          <a:p>
            <a:pPr eaLnBrk="1" hangingPunct="1">
              <a:defRPr/>
            </a:pPr>
            <a:r>
              <a:rPr lang="en-US" sz="2800" b="1" i="1" dirty="0" smtClean="0">
                <a:latin typeface="Georgia" pitchFamily="18" charset="0"/>
              </a:rPr>
              <a:t>Randomized Liquidity Injections 1:  Santa Claus Treatment Effects</a:t>
            </a:r>
            <a:endParaRPr lang="en-US" sz="2800" i="1" dirty="0">
              <a:latin typeface="Georgia" pitchFamily="18" charset="0"/>
            </a:endParaRPr>
          </a:p>
        </p:txBody>
      </p:sp>
      <p:sp>
        <p:nvSpPr>
          <p:cNvPr id="17411" name="Rectangle 3"/>
          <p:cNvSpPr>
            <a:spLocks noGrp="1" noChangeArrowheads="1"/>
          </p:cNvSpPr>
          <p:nvPr>
            <p:ph idx="4294967295"/>
          </p:nvPr>
        </p:nvSpPr>
        <p:spPr>
          <a:xfrm>
            <a:off x="304800" y="1219200"/>
            <a:ext cx="8610600" cy="5638800"/>
          </a:xfrm>
        </p:spPr>
        <p:txBody>
          <a:bodyPr>
            <a:normAutofit fontScale="92500" lnSpcReduction="10000"/>
          </a:bodyPr>
          <a:lstStyle/>
          <a:p>
            <a:pPr marL="609600" indent="-609600" eaLnBrk="1" hangingPunct="1">
              <a:spcAft>
                <a:spcPts val="600"/>
              </a:spcAft>
              <a:buFont typeface="Times New Roman" charset="0"/>
              <a:buAutoNum type="arabicPeriod"/>
            </a:pPr>
            <a:r>
              <a:rPr lang="en-US" sz="2000" dirty="0" smtClean="0">
                <a:latin typeface="Georgia" pitchFamily="18" charset="0"/>
              </a:rPr>
              <a:t>Normal credit selection processes inexorably make access to capital correlated with hard to observe borrower characteristics, leading to identification problems</a:t>
            </a:r>
          </a:p>
          <a:p>
            <a:pPr marL="609600" indent="-609600" eaLnBrk="1" hangingPunct="1">
              <a:spcAft>
                <a:spcPts val="600"/>
              </a:spcAft>
              <a:buFont typeface="Times New Roman" charset="0"/>
              <a:buAutoNum type="arabicPeriod"/>
            </a:pPr>
            <a:r>
              <a:rPr lang="en-US" sz="2000" dirty="0" smtClean="0">
                <a:latin typeface="Georgia" pitchFamily="18" charset="0"/>
              </a:rPr>
              <a:t>De Mel, </a:t>
            </a:r>
            <a:r>
              <a:rPr lang="en-US" sz="2000" dirty="0" err="1" smtClean="0">
                <a:latin typeface="Georgia" pitchFamily="18" charset="0"/>
              </a:rPr>
              <a:t>MacKenzie</a:t>
            </a:r>
            <a:r>
              <a:rPr lang="en-US" sz="2000" dirty="0" smtClean="0">
                <a:latin typeface="Georgia" pitchFamily="18" charset="0"/>
              </a:rPr>
              <a:t> &amp; Woodruff (</a:t>
            </a:r>
            <a:r>
              <a:rPr lang="en-US" sz="2000" i="1" dirty="0" smtClean="0">
                <a:latin typeface="Georgia" pitchFamily="18" charset="0"/>
              </a:rPr>
              <a:t>QJE</a:t>
            </a:r>
            <a:r>
              <a:rPr lang="en-US" sz="2000" dirty="0" smtClean="0">
                <a:latin typeface="Georgia" pitchFamily="18" charset="0"/>
              </a:rPr>
              <a:t>, 2009) suggest solving this problem by simply randomly distributing liquidity injections to small scale entrepreneurs in Sri Lanka.</a:t>
            </a:r>
          </a:p>
          <a:p>
            <a:pPr marL="609600" indent="-609600" eaLnBrk="1" hangingPunct="1">
              <a:spcAft>
                <a:spcPts val="600"/>
              </a:spcAft>
              <a:buFont typeface="Times New Roman" charset="0"/>
              <a:buAutoNum type="arabicPeriod"/>
            </a:pPr>
            <a:r>
              <a:rPr lang="en-US" sz="2000" dirty="0" smtClean="0">
                <a:latin typeface="Georgia" pitchFamily="18" charset="0"/>
              </a:rPr>
              <a:t>While solves one of the identification problems noted above, it does not deal with the regime switching which has been a central preoccupation of the empirical literature for 20 years.</a:t>
            </a:r>
          </a:p>
          <a:p>
            <a:pPr marL="609600" indent="-609600" eaLnBrk="1" hangingPunct="1">
              <a:spcAft>
                <a:spcPts val="600"/>
              </a:spcAft>
              <a:buFont typeface="Times New Roman" charset="0"/>
              <a:buAutoNum type="arabicPeriod"/>
            </a:pPr>
            <a:r>
              <a:rPr lang="en-US" sz="2000" dirty="0" smtClean="0">
                <a:latin typeface="Georgia" pitchFamily="18" charset="0"/>
              </a:rPr>
              <a:t>Similar to some of the older naïve econometric literature, this approach only identifies the impact of capital under the assumption that all businesses were in an excess demand regime</a:t>
            </a:r>
          </a:p>
          <a:p>
            <a:pPr marL="609600" indent="-609600" eaLnBrk="1" hangingPunct="1">
              <a:spcAft>
                <a:spcPts val="600"/>
              </a:spcAft>
              <a:buFont typeface="Times New Roman" charset="0"/>
              <a:buAutoNum type="arabicPeriod"/>
            </a:pPr>
            <a:r>
              <a:rPr lang="en-US" sz="2000" dirty="0" smtClean="0">
                <a:latin typeface="Georgia" pitchFamily="18" charset="0"/>
              </a:rPr>
              <a:t>If not true, then estimated treatment effects are an unknown, data-weighted average of multiple regression regimes</a:t>
            </a:r>
          </a:p>
          <a:p>
            <a:pPr marL="609600" indent="-609600" eaLnBrk="1" hangingPunct="1">
              <a:spcAft>
                <a:spcPts val="600"/>
              </a:spcAft>
              <a:buFont typeface="Times New Roman" charset="0"/>
              <a:buAutoNum type="arabicPeriod"/>
            </a:pPr>
            <a:r>
              <a:rPr lang="en-US" sz="2000" dirty="0" smtClean="0">
                <a:latin typeface="Georgia" pitchFamily="18" charset="0"/>
              </a:rPr>
              <a:t>From a policy perspective, does not tell us what to expect if credit access were expanded through normal banking, as opposed to ‘Santa Claus’ mechanisms </a:t>
            </a:r>
          </a:p>
          <a:p>
            <a:pPr marL="609600" indent="-609600" eaLnBrk="1" hangingPunct="1">
              <a:spcAft>
                <a:spcPts val="600"/>
              </a:spcAft>
              <a:buFont typeface="Times New Roman" charset="0"/>
              <a:buAutoNum type="arabicPeriod"/>
            </a:pPr>
            <a:endParaRPr lang="en-US" sz="1600" dirty="0">
              <a:latin typeface="Georgia" pitchFamily="18" charset="0"/>
            </a:endParaRPr>
          </a:p>
        </p:txBody>
      </p:sp>
      <p:sp>
        <p:nvSpPr>
          <p:cNvPr id="17412" name="Rectangle 5"/>
          <p:cNvSpPr>
            <a:spLocks noChangeArrowheads="1"/>
          </p:cNvSpPr>
          <p:nvPr/>
        </p:nvSpPr>
        <p:spPr bwMode="auto">
          <a:xfrm>
            <a:off x="0" y="2768600"/>
            <a:ext cx="298450" cy="274638"/>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
        <p:nvSpPr>
          <p:cNvPr id="17413" name="Rectangle 6"/>
          <p:cNvSpPr>
            <a:spLocks noChangeArrowheads="1"/>
          </p:cNvSpPr>
          <p:nvPr/>
        </p:nvSpPr>
        <p:spPr bwMode="auto">
          <a:xfrm>
            <a:off x="0" y="3452813"/>
            <a:ext cx="336550" cy="274637"/>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381000" y="76200"/>
            <a:ext cx="8077200" cy="685800"/>
          </a:xfrm>
        </p:spPr>
        <p:txBody>
          <a:bodyPr>
            <a:normAutofit/>
          </a:bodyPr>
          <a:lstStyle/>
          <a:p>
            <a:pPr eaLnBrk="1" hangingPunct="1">
              <a:defRPr/>
            </a:pPr>
            <a:r>
              <a:rPr lang="en-US" sz="2800" b="1" i="1" dirty="0" smtClean="0">
                <a:latin typeface="Georgia" pitchFamily="18" charset="0"/>
              </a:rPr>
              <a:t>Randomized Liquidity Injections: Take 2</a:t>
            </a:r>
            <a:endParaRPr lang="en-US" sz="2800" i="1" dirty="0">
              <a:latin typeface="Georgia" pitchFamily="18" charset="0"/>
            </a:endParaRPr>
          </a:p>
        </p:txBody>
      </p:sp>
      <p:sp>
        <p:nvSpPr>
          <p:cNvPr id="17411" name="Rectangle 3"/>
          <p:cNvSpPr>
            <a:spLocks noGrp="1" noChangeArrowheads="1"/>
          </p:cNvSpPr>
          <p:nvPr>
            <p:ph idx="4294967295"/>
          </p:nvPr>
        </p:nvSpPr>
        <p:spPr>
          <a:xfrm>
            <a:off x="304800" y="914400"/>
            <a:ext cx="8610600" cy="5715000"/>
          </a:xfrm>
        </p:spPr>
        <p:txBody>
          <a:bodyPr>
            <a:normAutofit lnSpcReduction="10000"/>
          </a:bodyPr>
          <a:lstStyle/>
          <a:p>
            <a:pPr marL="609600" indent="-609600" eaLnBrk="1" hangingPunct="1">
              <a:spcAft>
                <a:spcPts val="600"/>
              </a:spcAft>
              <a:buFont typeface="Times New Roman" charset="0"/>
              <a:buAutoNum type="arabicPeriod"/>
            </a:pPr>
            <a:r>
              <a:rPr lang="en-US" sz="2000" dirty="0" smtClean="0">
                <a:latin typeface="Georgia" pitchFamily="18" charset="0"/>
              </a:rPr>
              <a:t>One seeming way to circumvent this problem of the de Mel et al. study would be to give liquidity injections only to those who reveal excess demand by applying for loans</a:t>
            </a:r>
          </a:p>
          <a:p>
            <a:pPr marL="609600" indent="-609600" eaLnBrk="1" hangingPunct="1">
              <a:spcAft>
                <a:spcPts val="600"/>
              </a:spcAft>
              <a:buFont typeface="Times New Roman" charset="0"/>
              <a:buAutoNum type="arabicPeriod"/>
            </a:pPr>
            <a:r>
              <a:rPr lang="en-US" sz="2000" dirty="0" smtClean="0">
                <a:latin typeface="Georgia" pitchFamily="18" charset="0"/>
              </a:rPr>
              <a:t>Working with the same paycheck lender mentioned above, </a:t>
            </a:r>
            <a:r>
              <a:rPr lang="en-US" sz="2000" dirty="0" err="1" smtClean="0">
                <a:latin typeface="Georgia" pitchFamily="18" charset="0"/>
              </a:rPr>
              <a:t>Karlan</a:t>
            </a:r>
            <a:r>
              <a:rPr lang="en-US" sz="2000" dirty="0" smtClean="0">
                <a:latin typeface="Georgia" pitchFamily="18" charset="0"/>
              </a:rPr>
              <a:t> and </a:t>
            </a:r>
            <a:r>
              <a:rPr lang="en-US" sz="2000" dirty="0" err="1" smtClean="0">
                <a:latin typeface="Georgia" pitchFamily="18" charset="0"/>
              </a:rPr>
              <a:t>Zinman</a:t>
            </a:r>
            <a:r>
              <a:rPr lang="en-US" sz="2000" dirty="0" smtClean="0">
                <a:latin typeface="Georgia" pitchFamily="18" charset="0"/>
              </a:rPr>
              <a:t> (</a:t>
            </a:r>
            <a:r>
              <a:rPr lang="en-US" sz="2000" i="1" dirty="0" smtClean="0">
                <a:latin typeface="Georgia" pitchFamily="18" charset="0"/>
              </a:rPr>
              <a:t>Rev of Fin Studies</a:t>
            </a:r>
            <a:r>
              <a:rPr lang="en-US" sz="2000" dirty="0" smtClean="0">
                <a:latin typeface="Georgia" pitchFamily="18" charset="0"/>
              </a:rPr>
              <a:t>, 2009) created a design to de-ration some randomly selected applicants whose credit scores deemed them credit unworthy</a:t>
            </a:r>
          </a:p>
          <a:p>
            <a:pPr marL="609600" indent="-609600" eaLnBrk="1" hangingPunct="1">
              <a:spcAft>
                <a:spcPts val="600"/>
              </a:spcAft>
              <a:buFont typeface="Times New Roman" charset="0"/>
              <a:buAutoNum type="arabicPeriod"/>
            </a:pPr>
            <a:r>
              <a:rPr lang="en-US" sz="2000" dirty="0" smtClean="0">
                <a:latin typeface="Georgia" pitchFamily="18" charset="0"/>
              </a:rPr>
              <a:t>However, because this study was creating real debt (unlike Santa Claus liquidity gifts)</a:t>
            </a:r>
            <a:r>
              <a:rPr lang="en-US" sz="1600" dirty="0" smtClean="0">
                <a:latin typeface="Georgia" pitchFamily="18" charset="0"/>
              </a:rPr>
              <a:t>, </a:t>
            </a:r>
            <a:r>
              <a:rPr lang="en-US" sz="1800" dirty="0" smtClean="0">
                <a:latin typeface="Georgia" pitchFamily="18" charset="0"/>
              </a:rPr>
              <a:t>several problems ensued:</a:t>
            </a:r>
            <a:endParaRPr lang="en-US" sz="1600" dirty="0" smtClean="0">
              <a:latin typeface="Georgia" pitchFamily="18" charset="0"/>
            </a:endParaRPr>
          </a:p>
          <a:p>
            <a:pPr marL="1409700" lvl="2" indent="-609600" eaLnBrk="1" hangingPunct="1">
              <a:spcAft>
                <a:spcPts val="600"/>
              </a:spcAft>
            </a:pPr>
            <a:r>
              <a:rPr lang="en-US" sz="1400" dirty="0" smtClean="0">
                <a:latin typeface="Georgia" pitchFamily="18" charset="0"/>
              </a:rPr>
              <a:t>Loan officers failed to comply with random assignment almost 50% of the time</a:t>
            </a:r>
          </a:p>
          <a:p>
            <a:pPr marL="1409700" lvl="2" indent="-609600" eaLnBrk="1" hangingPunct="1">
              <a:spcAft>
                <a:spcPts val="600"/>
              </a:spcAft>
            </a:pPr>
            <a:r>
              <a:rPr lang="en-US" sz="1400" dirty="0" smtClean="0">
                <a:latin typeface="Georgia" pitchFamily="18" charset="0"/>
              </a:rPr>
              <a:t>Experiment exposed borrowers to real harm if they could not repay the debt—a non-trivial concern given that the lender’s scoring model in fact predicted repayment problems for these de-rationed agents</a:t>
            </a:r>
          </a:p>
          <a:p>
            <a:pPr marL="1409700" lvl="2" indent="-609600" eaLnBrk="1" hangingPunct="1">
              <a:spcAft>
                <a:spcPts val="600"/>
              </a:spcAft>
            </a:pPr>
            <a:r>
              <a:rPr lang="en-US" sz="1400" dirty="0" smtClean="0">
                <a:latin typeface="Georgia" pitchFamily="18" charset="0"/>
              </a:rPr>
              <a:t>Under standard human subjects protection protocols, experiments like this would require full disclosure (no deception) and procedures to compensate for any harm caused by the treatment</a:t>
            </a:r>
          </a:p>
          <a:p>
            <a:pPr marL="1409700" lvl="2" indent="-609600" eaLnBrk="1" hangingPunct="1">
              <a:spcAft>
                <a:spcPts val="600"/>
              </a:spcAft>
            </a:pPr>
            <a:r>
              <a:rPr lang="en-US" sz="1400" dirty="0" smtClean="0">
                <a:latin typeface="Georgia" pitchFamily="18" charset="0"/>
              </a:rPr>
              <a:t>However, implementing such standard protections would likely invalidate the results of the study (telling borrowers that their experimentally induced debt would be repaid in case of default would clearly alter repayment incentives and behavior)</a:t>
            </a:r>
          </a:p>
          <a:p>
            <a:pPr marL="1409700" lvl="2" indent="-609600" eaLnBrk="1" hangingPunct="1">
              <a:spcAft>
                <a:spcPts val="600"/>
              </a:spcAft>
            </a:pPr>
            <a:r>
              <a:rPr lang="en-US" sz="1400" dirty="0" smtClean="0">
                <a:latin typeface="Georgia" pitchFamily="18" charset="0"/>
              </a:rPr>
              <a:t>Again see how economic experimentation is very different than, say, drug trials</a:t>
            </a:r>
          </a:p>
        </p:txBody>
      </p:sp>
      <p:sp>
        <p:nvSpPr>
          <p:cNvPr id="17412" name="Rectangle 5"/>
          <p:cNvSpPr>
            <a:spLocks noChangeArrowheads="1"/>
          </p:cNvSpPr>
          <p:nvPr/>
        </p:nvSpPr>
        <p:spPr bwMode="auto">
          <a:xfrm>
            <a:off x="0" y="2768600"/>
            <a:ext cx="298450" cy="274638"/>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
        <p:nvSpPr>
          <p:cNvPr id="17413" name="Rectangle 6"/>
          <p:cNvSpPr>
            <a:spLocks noChangeArrowheads="1"/>
          </p:cNvSpPr>
          <p:nvPr/>
        </p:nvSpPr>
        <p:spPr bwMode="auto">
          <a:xfrm>
            <a:off x="0" y="3452813"/>
            <a:ext cx="336550" cy="274637"/>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1524000" y="76200"/>
            <a:ext cx="5867400" cy="685800"/>
          </a:xfrm>
        </p:spPr>
        <p:txBody>
          <a:bodyPr>
            <a:noAutofit/>
          </a:bodyPr>
          <a:lstStyle/>
          <a:p>
            <a:pPr eaLnBrk="1" hangingPunct="1">
              <a:defRPr/>
            </a:pPr>
            <a:r>
              <a:rPr lang="en-US" sz="2800" b="1" i="1" dirty="0" smtClean="0">
                <a:latin typeface="Georgia" pitchFamily="18" charset="0"/>
              </a:rPr>
              <a:t>Purging the Error Term with Behavioral Experiments</a:t>
            </a:r>
            <a:endParaRPr lang="en-US" sz="2800" i="1" dirty="0">
              <a:latin typeface="Georgia" pitchFamily="18" charset="0"/>
            </a:endParaRPr>
          </a:p>
        </p:txBody>
      </p:sp>
      <p:sp>
        <p:nvSpPr>
          <p:cNvPr id="17411" name="Rectangle 3"/>
          <p:cNvSpPr>
            <a:spLocks noGrp="1" noChangeArrowheads="1"/>
          </p:cNvSpPr>
          <p:nvPr>
            <p:ph idx="4294967295"/>
          </p:nvPr>
        </p:nvSpPr>
        <p:spPr>
          <a:xfrm>
            <a:off x="304800" y="1066800"/>
            <a:ext cx="8610600" cy="5486400"/>
          </a:xfrm>
        </p:spPr>
        <p:txBody>
          <a:bodyPr/>
          <a:lstStyle/>
          <a:p>
            <a:pPr marL="609600" indent="-609600" eaLnBrk="1" hangingPunct="1">
              <a:spcAft>
                <a:spcPts val="600"/>
              </a:spcAft>
              <a:buFont typeface="Times New Roman" charset="0"/>
              <a:buAutoNum type="arabicPeriod"/>
            </a:pPr>
            <a:r>
              <a:rPr lang="en-US" sz="2000" dirty="0" smtClean="0">
                <a:latin typeface="Georgia" pitchFamily="18" charset="0"/>
              </a:rPr>
              <a:t>While the </a:t>
            </a:r>
            <a:r>
              <a:rPr lang="en-US" sz="2000" dirty="0" err="1" smtClean="0">
                <a:latin typeface="Georgia" pitchFamily="18" charset="0"/>
              </a:rPr>
              <a:t>RCTs</a:t>
            </a:r>
            <a:r>
              <a:rPr lang="en-US" sz="2000" dirty="0" smtClean="0">
                <a:latin typeface="Georgia" pitchFamily="18" charset="0"/>
              </a:rPr>
              <a:t> just discussed try to break the problematic correlation between error term and capital access by randomizing the latter, an alternative approach is use behavioral experiments to make </a:t>
            </a:r>
            <a:r>
              <a:rPr lang="en-US" sz="2000" dirty="0" err="1" smtClean="0">
                <a:latin typeface="Georgia" pitchFamily="18" charset="0"/>
              </a:rPr>
              <a:t>unobservables</a:t>
            </a:r>
            <a:r>
              <a:rPr lang="en-US" sz="2000" dirty="0" smtClean="0">
                <a:latin typeface="Georgia" pitchFamily="18" charset="0"/>
              </a:rPr>
              <a:t> like risk aversion, business acumen and time preferences observable and thereby purge the error term of its most problematic part</a:t>
            </a:r>
          </a:p>
          <a:p>
            <a:pPr marL="609600" indent="-609600" eaLnBrk="1" hangingPunct="1">
              <a:spcAft>
                <a:spcPts val="600"/>
              </a:spcAft>
              <a:buFont typeface="Times New Roman" charset="0"/>
              <a:buAutoNum type="arabicPeriod"/>
            </a:pPr>
            <a:r>
              <a:rPr lang="en-US" sz="2000" dirty="0" smtClean="0">
                <a:latin typeface="Georgia" pitchFamily="18" charset="0"/>
              </a:rPr>
              <a:t>Binswanger’s early and influential field experiments on risk aversion (</a:t>
            </a:r>
            <a:r>
              <a:rPr lang="en-US" sz="2000" i="1" dirty="0" smtClean="0">
                <a:latin typeface="Georgia" pitchFamily="18" charset="0"/>
              </a:rPr>
              <a:t>EJ</a:t>
            </a:r>
            <a:r>
              <a:rPr lang="en-US" sz="2000" dirty="0" smtClean="0">
                <a:latin typeface="Georgia" pitchFamily="18" charset="0"/>
              </a:rPr>
              <a:t>, 1980; </a:t>
            </a:r>
            <a:r>
              <a:rPr lang="en-US" sz="2000" i="1" dirty="0" smtClean="0">
                <a:latin typeface="Georgia" pitchFamily="18" charset="0"/>
              </a:rPr>
              <a:t>AJAE</a:t>
            </a:r>
            <a:r>
              <a:rPr lang="en-US" sz="2000" dirty="0" smtClean="0">
                <a:latin typeface="Georgia" pitchFamily="18" charset="0"/>
              </a:rPr>
              <a:t>, 1981) suggest that this can be done (though his own results were problematic)</a:t>
            </a:r>
          </a:p>
          <a:p>
            <a:pPr marL="609600" indent="-609600" eaLnBrk="1" hangingPunct="1">
              <a:spcAft>
                <a:spcPts val="600"/>
              </a:spcAft>
              <a:buFont typeface="Times New Roman" charset="0"/>
              <a:buAutoNum type="arabicPeriod"/>
            </a:pPr>
            <a:r>
              <a:rPr lang="en-US" sz="2000" dirty="0" smtClean="0">
                <a:latin typeface="Georgia" pitchFamily="18" charset="0"/>
              </a:rPr>
              <a:t>A few studies are moving in this direction, but still much to be done on credible measurement of these kinds of characteristics</a:t>
            </a:r>
            <a:endParaRPr lang="en-US" sz="1600" dirty="0">
              <a:latin typeface="Georgia" pitchFamily="18" charset="0"/>
            </a:endParaRPr>
          </a:p>
        </p:txBody>
      </p:sp>
      <p:sp>
        <p:nvSpPr>
          <p:cNvPr id="17412" name="Rectangle 5"/>
          <p:cNvSpPr>
            <a:spLocks noChangeArrowheads="1"/>
          </p:cNvSpPr>
          <p:nvPr/>
        </p:nvSpPr>
        <p:spPr bwMode="auto">
          <a:xfrm>
            <a:off x="0" y="2768600"/>
            <a:ext cx="298450" cy="274638"/>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
        <p:nvSpPr>
          <p:cNvPr id="17413" name="Rectangle 6"/>
          <p:cNvSpPr>
            <a:spLocks noChangeArrowheads="1"/>
          </p:cNvSpPr>
          <p:nvPr/>
        </p:nvSpPr>
        <p:spPr bwMode="auto">
          <a:xfrm>
            <a:off x="0" y="3452813"/>
            <a:ext cx="336550" cy="274637"/>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228600" y="381000"/>
            <a:ext cx="8610600" cy="685800"/>
          </a:xfrm>
        </p:spPr>
        <p:txBody>
          <a:bodyPr>
            <a:noAutofit/>
          </a:bodyPr>
          <a:lstStyle/>
          <a:p>
            <a:pPr eaLnBrk="1" hangingPunct="1">
              <a:defRPr/>
            </a:pPr>
            <a:r>
              <a:rPr lang="en-US" sz="2800" b="1" i="1" dirty="0" smtClean="0">
                <a:latin typeface="Georgia" pitchFamily="18" charset="0"/>
              </a:rPr>
              <a:t>Changing the Structural Determinants of Capital Access </a:t>
            </a:r>
            <a:endParaRPr lang="en-US" sz="2800" i="1" dirty="0">
              <a:latin typeface="Georgia" pitchFamily="18" charset="0"/>
            </a:endParaRPr>
          </a:p>
        </p:txBody>
      </p:sp>
      <p:sp>
        <p:nvSpPr>
          <p:cNvPr id="17411" name="Rectangle 3"/>
          <p:cNvSpPr>
            <a:spLocks noGrp="1" noChangeArrowheads="1"/>
          </p:cNvSpPr>
          <p:nvPr>
            <p:ph idx="4294967295"/>
          </p:nvPr>
        </p:nvSpPr>
        <p:spPr>
          <a:xfrm>
            <a:off x="304800" y="1371600"/>
            <a:ext cx="8610600" cy="5105400"/>
          </a:xfrm>
        </p:spPr>
        <p:txBody>
          <a:bodyPr>
            <a:normAutofit/>
          </a:bodyPr>
          <a:lstStyle/>
          <a:p>
            <a:pPr marL="609600" indent="-609600" eaLnBrk="1" hangingPunct="1">
              <a:spcAft>
                <a:spcPts val="600"/>
              </a:spcAft>
              <a:buFont typeface="Times New Roman" charset="0"/>
              <a:buAutoNum type="arabicPeriod"/>
            </a:pPr>
            <a:r>
              <a:rPr lang="en-US" sz="2000" dirty="0" smtClean="0">
                <a:latin typeface="Georgia" pitchFamily="18" charset="0"/>
              </a:rPr>
              <a:t>Theory offers a number of insights into the structural conditions (risk, asymmetric information, etc.) that create non-price rationing</a:t>
            </a:r>
          </a:p>
          <a:p>
            <a:pPr marL="609600" indent="-609600" eaLnBrk="1" hangingPunct="1">
              <a:spcAft>
                <a:spcPts val="600"/>
              </a:spcAft>
              <a:buFont typeface="Times New Roman" charset="0"/>
              <a:buAutoNum type="arabicPeriod"/>
            </a:pPr>
            <a:r>
              <a:rPr lang="en-US" sz="2000" dirty="0" smtClean="0">
                <a:latin typeface="Georgia" pitchFamily="18" charset="0"/>
              </a:rPr>
              <a:t>An ambitious approach seen in some recent studies is to innovate and implement new contracts and institutions designed to change these fundamentals and induce new rules of credit access:</a:t>
            </a:r>
          </a:p>
          <a:p>
            <a:pPr marL="1009650" lvl="1" indent="-609600" eaLnBrk="1" hangingPunct="1">
              <a:spcAft>
                <a:spcPts val="600"/>
              </a:spcAft>
              <a:buFont typeface="Arial"/>
              <a:buChar char="•"/>
            </a:pPr>
            <a:r>
              <a:rPr lang="en-US" sz="1600" dirty="0" smtClean="0">
                <a:latin typeface="Georgia" pitchFamily="18" charset="0"/>
              </a:rPr>
              <a:t>McIntosh, de </a:t>
            </a:r>
            <a:r>
              <a:rPr lang="en-US" sz="1600" dirty="0" err="1" smtClean="0">
                <a:latin typeface="Georgia" pitchFamily="18" charset="0"/>
              </a:rPr>
              <a:t>Janvry</a:t>
            </a:r>
            <a:r>
              <a:rPr lang="en-US" sz="1600" dirty="0" smtClean="0">
                <a:latin typeface="Georgia" pitchFamily="18" charset="0"/>
              </a:rPr>
              <a:t> &amp; </a:t>
            </a:r>
            <a:r>
              <a:rPr lang="en-US" sz="1600" dirty="0" err="1" smtClean="0">
                <a:latin typeface="Georgia" pitchFamily="18" charset="0"/>
              </a:rPr>
              <a:t>Sadoulet</a:t>
            </a:r>
            <a:r>
              <a:rPr lang="en-US" sz="1600" dirty="0" smtClean="0">
                <a:latin typeface="Georgia" pitchFamily="18" charset="0"/>
              </a:rPr>
              <a:t> (</a:t>
            </a:r>
            <a:r>
              <a:rPr lang="en-US" sz="1600" i="1" dirty="0" smtClean="0">
                <a:latin typeface="Georgia" pitchFamily="18" charset="0"/>
              </a:rPr>
              <a:t>EJ</a:t>
            </a:r>
            <a:r>
              <a:rPr lang="en-US" sz="1600" dirty="0" smtClean="0">
                <a:latin typeface="Georgia" pitchFamily="18" charset="0"/>
              </a:rPr>
              <a:t> 2010) on credit bureaus in Guatemala</a:t>
            </a:r>
          </a:p>
          <a:p>
            <a:pPr marL="1009650" lvl="1" indent="-609600" eaLnBrk="1" hangingPunct="1">
              <a:spcAft>
                <a:spcPts val="600"/>
              </a:spcAft>
              <a:buFont typeface="Arial"/>
              <a:buChar char="•"/>
            </a:pPr>
            <a:r>
              <a:rPr lang="en-US" sz="1600" dirty="0" err="1" smtClean="0">
                <a:latin typeface="Georgia" pitchFamily="18" charset="0"/>
              </a:rPr>
              <a:t>Gine</a:t>
            </a:r>
            <a:r>
              <a:rPr lang="en-US" sz="1600" dirty="0" smtClean="0">
                <a:latin typeface="Georgia" pitchFamily="18" charset="0"/>
              </a:rPr>
              <a:t> and Yang (</a:t>
            </a:r>
            <a:r>
              <a:rPr lang="en-US" sz="1600" i="1" dirty="0" err="1" smtClean="0">
                <a:latin typeface="Georgia" pitchFamily="18" charset="0"/>
              </a:rPr>
              <a:t>JDE</a:t>
            </a:r>
            <a:r>
              <a:rPr lang="en-US" sz="1600" dirty="0" err="1" smtClean="0">
                <a:latin typeface="Georgia" pitchFamily="18" charset="0"/>
              </a:rPr>
              <a:t>?)on</a:t>
            </a:r>
            <a:r>
              <a:rPr lang="en-US" sz="1600" dirty="0" smtClean="0">
                <a:latin typeface="Georgia" pitchFamily="18" charset="0"/>
              </a:rPr>
              <a:t> biometrics in credit markets in Malawi</a:t>
            </a:r>
          </a:p>
          <a:p>
            <a:pPr marL="1009650" lvl="1" indent="-609600" eaLnBrk="1" hangingPunct="1">
              <a:spcAft>
                <a:spcPts val="600"/>
              </a:spcAft>
              <a:buFont typeface="Arial"/>
              <a:buChar char="•"/>
            </a:pPr>
            <a:r>
              <a:rPr lang="en-US" sz="1600" dirty="0" smtClean="0">
                <a:latin typeface="Georgia" pitchFamily="18" charset="0"/>
              </a:rPr>
              <a:t>I4 Index Insurance Innovation Initiative projects in Peru (Boucher, </a:t>
            </a:r>
            <a:r>
              <a:rPr lang="en-US" sz="1600" dirty="0" err="1" smtClean="0">
                <a:latin typeface="Georgia" pitchFamily="18" charset="0"/>
              </a:rPr>
              <a:t>Trivelli</a:t>
            </a:r>
            <a:r>
              <a:rPr lang="en-US" sz="1600" dirty="0" smtClean="0">
                <a:latin typeface="Georgia" pitchFamily="18" charset="0"/>
              </a:rPr>
              <a:t> &amp; Carter), Ethiopia (McIntosh, Sarris &amp; Ahmad) and Mali (</a:t>
            </a:r>
            <a:r>
              <a:rPr lang="en-US" sz="1600" dirty="0" err="1" smtClean="0">
                <a:latin typeface="Georgia" pitchFamily="18" charset="0"/>
              </a:rPr>
              <a:t>Bellemer</a:t>
            </a:r>
            <a:r>
              <a:rPr lang="en-US" sz="1600" dirty="0" smtClean="0">
                <a:latin typeface="Georgia" pitchFamily="18" charset="0"/>
              </a:rPr>
              <a:t>, </a:t>
            </a:r>
            <a:r>
              <a:rPr lang="en-US" sz="1600" dirty="0" err="1" smtClean="0">
                <a:latin typeface="Georgia" pitchFamily="18" charset="0"/>
              </a:rPr>
              <a:t>Guirkinger</a:t>
            </a:r>
            <a:r>
              <a:rPr lang="en-US" sz="1600" dirty="0" smtClean="0">
                <a:latin typeface="Georgia" pitchFamily="18" charset="0"/>
              </a:rPr>
              <a:t> &amp; Carter)</a:t>
            </a:r>
          </a:p>
          <a:p>
            <a:pPr marL="609600" indent="-609600" eaLnBrk="1" hangingPunct="1">
              <a:spcAft>
                <a:spcPts val="600"/>
              </a:spcAft>
              <a:buFont typeface="+mj-lt"/>
              <a:buAutoNum type="arabicPeriod"/>
            </a:pPr>
            <a:r>
              <a:rPr lang="en-US" sz="2000" dirty="0" smtClean="0">
                <a:latin typeface="Georgia" pitchFamily="18" charset="0"/>
              </a:rPr>
              <a:t>All of these rely on real institutions (hard!) and spatially randomized rollout</a:t>
            </a:r>
          </a:p>
          <a:p>
            <a:pPr marL="609600" indent="-609600" eaLnBrk="1" hangingPunct="1">
              <a:spcAft>
                <a:spcPts val="600"/>
              </a:spcAft>
              <a:buFont typeface="+mj-lt"/>
              <a:buAutoNum type="arabicPeriod"/>
            </a:pPr>
            <a:r>
              <a:rPr lang="en-US" sz="2000" dirty="0" smtClean="0">
                <a:latin typeface="Georgia" pitchFamily="18" charset="0"/>
              </a:rPr>
              <a:t>Stay tuned!</a:t>
            </a:r>
          </a:p>
        </p:txBody>
      </p:sp>
      <p:sp>
        <p:nvSpPr>
          <p:cNvPr id="17412" name="Rectangle 5"/>
          <p:cNvSpPr>
            <a:spLocks noChangeArrowheads="1"/>
          </p:cNvSpPr>
          <p:nvPr/>
        </p:nvSpPr>
        <p:spPr bwMode="auto">
          <a:xfrm>
            <a:off x="0" y="2768600"/>
            <a:ext cx="298450" cy="274638"/>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
        <p:nvSpPr>
          <p:cNvPr id="17413" name="Rectangle 6"/>
          <p:cNvSpPr>
            <a:spLocks noChangeArrowheads="1"/>
          </p:cNvSpPr>
          <p:nvPr/>
        </p:nvSpPr>
        <p:spPr bwMode="auto">
          <a:xfrm>
            <a:off x="0" y="3452813"/>
            <a:ext cx="336550" cy="274637"/>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bwMode="auto">
          <a:xfrm>
            <a:off x="6400800" y="0"/>
            <a:ext cx="2743200" cy="990600"/>
          </a:xfrm>
          <a:prstGeom prst="rect">
            <a:avLst/>
          </a:prstGeom>
          <a:noFill/>
          <a:ln w="9525">
            <a:noFill/>
            <a:miter lim="800000"/>
            <a:headEnd/>
            <a:tailEnd/>
          </a:ln>
        </p:spPr>
        <p:txBody>
          <a:bodyPr anchor="ctr"/>
          <a:lstStyle/>
          <a:p>
            <a:pPr eaLnBrk="0" hangingPunct="0">
              <a:defRPr/>
            </a:pPr>
            <a:endParaRPr lang="en-US" sz="3000" b="1" kern="0" dirty="0">
              <a:solidFill>
                <a:schemeClr val="bg1"/>
              </a:solidFill>
              <a:latin typeface="Georgia" pitchFamily="18" charset="0"/>
              <a:ea typeface="+mj-ea"/>
              <a:cs typeface="+mj-cs"/>
            </a:endParaRPr>
          </a:p>
        </p:txBody>
      </p:sp>
      <p:sp>
        <p:nvSpPr>
          <p:cNvPr id="6" name="TextBox 5"/>
          <p:cNvSpPr txBox="1"/>
          <p:nvPr/>
        </p:nvSpPr>
        <p:spPr>
          <a:xfrm>
            <a:off x="152400" y="1066800"/>
            <a:ext cx="8686800" cy="5262979"/>
          </a:xfrm>
          <a:prstGeom prst="rect">
            <a:avLst/>
          </a:prstGeom>
          <a:noFill/>
        </p:spPr>
        <p:txBody>
          <a:bodyPr wrap="square" rtlCol="0">
            <a:spAutoFit/>
          </a:bodyPr>
          <a:lstStyle/>
          <a:p>
            <a:r>
              <a:rPr lang="en-US" sz="2800" dirty="0" smtClean="0">
                <a:latin typeface="Georgia" pitchFamily="18" charset="0"/>
              </a:rPr>
              <a:t>Experiments now wildly popular in economics overall.</a:t>
            </a:r>
          </a:p>
          <a:p>
            <a:endParaRPr lang="en-US" sz="2800" dirty="0" smtClean="0">
              <a:latin typeface="Georgia" pitchFamily="18" charset="0"/>
            </a:endParaRPr>
          </a:p>
          <a:p>
            <a:r>
              <a:rPr lang="en-US" sz="2800" dirty="0" smtClean="0">
                <a:latin typeface="Georgia" pitchFamily="18" charset="0"/>
              </a:rPr>
              <a:t>So what role do they play in development economics? Subject of considerable dispute currently (Deaton and Heckman vs. </a:t>
            </a:r>
            <a:r>
              <a:rPr lang="en-US" sz="2800" dirty="0" err="1" smtClean="0">
                <a:latin typeface="Georgia" pitchFamily="18" charset="0"/>
              </a:rPr>
              <a:t>Banerjee</a:t>
            </a:r>
            <a:r>
              <a:rPr lang="en-US" sz="2800" dirty="0" smtClean="0">
                <a:latin typeface="Georgia" pitchFamily="18" charset="0"/>
              </a:rPr>
              <a:t>, </a:t>
            </a:r>
            <a:r>
              <a:rPr lang="en-US" sz="2800" dirty="0" err="1" smtClean="0">
                <a:latin typeface="Georgia" pitchFamily="18" charset="0"/>
              </a:rPr>
              <a:t>Duflo</a:t>
            </a:r>
            <a:r>
              <a:rPr lang="en-US" sz="2800" dirty="0" smtClean="0">
                <a:latin typeface="Georgia" pitchFamily="18" charset="0"/>
              </a:rPr>
              <a:t> and </a:t>
            </a:r>
            <a:r>
              <a:rPr lang="en-US" sz="2800" dirty="0" err="1" smtClean="0">
                <a:latin typeface="Georgia" pitchFamily="18" charset="0"/>
              </a:rPr>
              <a:t>Imbens</a:t>
            </a:r>
            <a:r>
              <a:rPr lang="en-US" sz="2800" dirty="0" smtClean="0">
                <a:latin typeface="Georgia" pitchFamily="18" charset="0"/>
              </a:rPr>
              <a:t>)</a:t>
            </a:r>
          </a:p>
          <a:p>
            <a:endParaRPr lang="en-US" sz="2800" dirty="0" smtClean="0">
              <a:latin typeface="Georgia" pitchFamily="18" charset="0"/>
            </a:endParaRPr>
          </a:p>
          <a:p>
            <a:r>
              <a:rPr lang="en-US" sz="2800" dirty="0" smtClean="0">
                <a:latin typeface="Georgia" pitchFamily="18" charset="0"/>
              </a:rPr>
              <a:t>We study human beings as agents whose choices, conditioned by the external environment, result in behaviors that matter not just to their own well-being but also, due to externalities and general equilibrium effects, to the aggregate experience of their communities</a:t>
            </a:r>
            <a:r>
              <a:rPr lang="en-US" sz="2400" dirty="0" smtClean="0">
                <a:latin typeface="Georgia" pitchFamily="18" charset="0"/>
              </a:rPr>
              <a:t>.  </a:t>
            </a:r>
          </a:p>
        </p:txBody>
      </p:sp>
      <p:sp>
        <p:nvSpPr>
          <p:cNvPr id="7" name="TextBox 6"/>
          <p:cNvSpPr txBox="1"/>
          <p:nvPr/>
        </p:nvSpPr>
        <p:spPr>
          <a:xfrm>
            <a:off x="381000" y="1981200"/>
            <a:ext cx="8534400" cy="400110"/>
          </a:xfrm>
          <a:prstGeom prst="rect">
            <a:avLst/>
          </a:prstGeom>
          <a:noFill/>
        </p:spPr>
        <p:txBody>
          <a:bodyPr wrap="square" rtlCol="0">
            <a:spAutoFit/>
          </a:bodyPr>
          <a:lstStyle/>
          <a:p>
            <a:pPr>
              <a:buFont typeface="Arial" pitchFamily="34" charset="0"/>
              <a:buChar char="•"/>
            </a:pPr>
            <a:endParaRPr lang="en-US" sz="2000" dirty="0">
              <a:latin typeface="Georgia" pitchFamily="18" charset="0"/>
            </a:endParaRPr>
          </a:p>
        </p:txBody>
      </p:sp>
      <p:sp>
        <p:nvSpPr>
          <p:cNvPr id="8" name="TextBox 7"/>
          <p:cNvSpPr txBox="1"/>
          <p:nvPr/>
        </p:nvSpPr>
        <p:spPr>
          <a:xfrm>
            <a:off x="304800" y="228600"/>
            <a:ext cx="2667000" cy="553998"/>
          </a:xfrm>
          <a:prstGeom prst="rect">
            <a:avLst/>
          </a:prstGeom>
          <a:noFill/>
        </p:spPr>
        <p:txBody>
          <a:bodyPr wrap="square" rtlCol="0">
            <a:spAutoFit/>
          </a:bodyPr>
          <a:lstStyle/>
          <a:p>
            <a:r>
              <a:rPr lang="en-US" sz="3000" b="1" dirty="0" smtClean="0">
                <a:latin typeface="Georgia" pitchFamily="18" charset="0"/>
              </a:rPr>
              <a:t>Overview</a:t>
            </a:r>
            <a:endParaRPr lang="en-US" sz="3000" b="1" dirty="0">
              <a:latin typeface="Georg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228600" y="381000"/>
            <a:ext cx="8610600" cy="685800"/>
          </a:xfrm>
        </p:spPr>
        <p:txBody>
          <a:bodyPr>
            <a:noAutofit/>
          </a:bodyPr>
          <a:lstStyle/>
          <a:p>
            <a:pPr eaLnBrk="1" hangingPunct="1">
              <a:defRPr/>
            </a:pPr>
            <a:r>
              <a:rPr lang="en-US" sz="2800" b="1" i="1" dirty="0" smtClean="0">
                <a:latin typeface="Georgia" pitchFamily="18" charset="0"/>
              </a:rPr>
              <a:t>Conclusions</a:t>
            </a:r>
            <a:endParaRPr lang="en-US" sz="2800" i="1" dirty="0">
              <a:latin typeface="Georgia" pitchFamily="18" charset="0"/>
            </a:endParaRPr>
          </a:p>
        </p:txBody>
      </p:sp>
      <p:sp>
        <p:nvSpPr>
          <p:cNvPr id="17411" name="Rectangle 3"/>
          <p:cNvSpPr>
            <a:spLocks noGrp="1" noChangeArrowheads="1"/>
          </p:cNvSpPr>
          <p:nvPr>
            <p:ph idx="4294967295"/>
          </p:nvPr>
        </p:nvSpPr>
        <p:spPr>
          <a:xfrm>
            <a:off x="304800" y="1143000"/>
            <a:ext cx="8610600" cy="5334000"/>
          </a:xfrm>
        </p:spPr>
        <p:txBody>
          <a:bodyPr>
            <a:normAutofit lnSpcReduction="10000"/>
          </a:bodyPr>
          <a:lstStyle/>
          <a:p>
            <a:pPr marL="609600" indent="-609600" eaLnBrk="1" hangingPunct="1">
              <a:spcAft>
                <a:spcPts val="600"/>
              </a:spcAft>
              <a:buFont typeface="Times New Roman" charset="0"/>
              <a:buAutoNum type="arabicPeriod"/>
            </a:pPr>
            <a:r>
              <a:rPr lang="en-US" sz="2400" dirty="0" smtClean="0">
                <a:latin typeface="Georgia" pitchFamily="18" charset="0"/>
              </a:rPr>
              <a:t>Challenge for contemporary development economics is to keep its balance of rigor and relevance:</a:t>
            </a:r>
          </a:p>
          <a:p>
            <a:pPr marL="1009650" lvl="1" indent="-609600">
              <a:spcAft>
                <a:spcPts val="600"/>
              </a:spcAft>
              <a:buFont typeface="Arial"/>
              <a:buChar char="•"/>
            </a:pPr>
            <a:r>
              <a:rPr lang="en-US" sz="2000" dirty="0" smtClean="0">
                <a:latin typeface="Georgia" pitchFamily="18" charset="0"/>
              </a:rPr>
              <a:t>Experiments rightly play a powerful role in modern development economics in complementing theory and </a:t>
            </a:r>
            <a:r>
              <a:rPr lang="en-US" sz="2000" dirty="0" smtClean="0">
                <a:latin typeface="Georgia" pitchFamily="18" charset="0"/>
              </a:rPr>
              <a:t>observational </a:t>
            </a:r>
            <a:r>
              <a:rPr lang="en-US" sz="2000" dirty="0" smtClean="0">
                <a:latin typeface="Georgia" pitchFamily="18" charset="0"/>
              </a:rPr>
              <a:t>data to understand underlying structure and enable descriptive, predictive and prescriptive analysis. </a:t>
            </a:r>
          </a:p>
          <a:p>
            <a:pPr marL="1009650" lvl="1" indent="-609600">
              <a:spcAft>
                <a:spcPts val="600"/>
              </a:spcAft>
              <a:buFont typeface="Arial"/>
              <a:buChar char="•"/>
            </a:pPr>
            <a:r>
              <a:rPr lang="en-US" sz="2000" dirty="0" smtClean="0">
                <a:latin typeface="Georgia" pitchFamily="18" charset="0"/>
              </a:rPr>
              <a:t>Behavioral experiments, in particular, can play a still-greater role in teasing out credible estimates of otherwise-unobservable parameters that matter to estimating behavioral and welfare response.</a:t>
            </a:r>
          </a:p>
          <a:p>
            <a:pPr marL="609600" indent="-609600" eaLnBrk="1" hangingPunct="1">
              <a:spcAft>
                <a:spcPts val="600"/>
              </a:spcAft>
              <a:buFont typeface="Times New Roman" charset="0"/>
              <a:buAutoNum type="arabicPeriod"/>
            </a:pPr>
            <a:r>
              <a:rPr lang="en-US" sz="2400" dirty="0" smtClean="0">
                <a:latin typeface="Georgia" pitchFamily="18" charset="0"/>
              </a:rPr>
              <a:t>Some rollback of the RCT obsession would be welcome.  There is no ‘gold standard’ of perfect identification, and we need to beware of the blind pursuit of exogenous variation lest it crucify development economics on a cross of </a:t>
            </a:r>
            <a:r>
              <a:rPr lang="en-US" sz="2400" smtClean="0">
                <a:latin typeface="Georgia" pitchFamily="18" charset="0"/>
              </a:rPr>
              <a:t>golden </a:t>
            </a:r>
            <a:r>
              <a:rPr lang="en-US" sz="2400" smtClean="0">
                <a:latin typeface="Georgia" pitchFamily="18" charset="0"/>
              </a:rPr>
              <a:t>irrelevance.</a:t>
            </a:r>
            <a:endParaRPr lang="en-US" sz="2400" dirty="0" smtClean="0">
              <a:latin typeface="Georgia" pitchFamily="18" charset="0"/>
            </a:endParaRPr>
          </a:p>
        </p:txBody>
      </p:sp>
      <p:sp>
        <p:nvSpPr>
          <p:cNvPr id="17412" name="Rectangle 5"/>
          <p:cNvSpPr>
            <a:spLocks noChangeArrowheads="1"/>
          </p:cNvSpPr>
          <p:nvPr/>
        </p:nvSpPr>
        <p:spPr bwMode="auto">
          <a:xfrm>
            <a:off x="0" y="2768600"/>
            <a:ext cx="298450" cy="274638"/>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
        <p:nvSpPr>
          <p:cNvPr id="17413" name="Rectangle 6"/>
          <p:cNvSpPr>
            <a:spLocks noChangeArrowheads="1"/>
          </p:cNvSpPr>
          <p:nvPr/>
        </p:nvSpPr>
        <p:spPr bwMode="auto">
          <a:xfrm>
            <a:off x="0" y="3452813"/>
            <a:ext cx="336550" cy="274637"/>
          </a:xfrm>
          <a:prstGeom prst="rect">
            <a:avLst/>
          </a:prstGeom>
          <a:noFill/>
          <a:ln w="9525">
            <a:noFill/>
            <a:miter lim="800000"/>
            <a:headEnd/>
            <a:tailEnd/>
          </a:ln>
        </p:spPr>
        <p:txBody>
          <a:bodyPr wrap="none" anchor="ctr">
            <a:prstTxWarp prst="textNoShape">
              <a:avLst/>
            </a:prstTxWarp>
            <a:spAutoFit/>
          </a:bodyPr>
          <a:lstStyle/>
          <a:p>
            <a:pPr fontAlgn="base">
              <a:spcBef>
                <a:spcPct val="0"/>
              </a:spcBef>
              <a:spcAft>
                <a:spcPct val="0"/>
              </a:spcAft>
            </a:pPr>
            <a:r>
              <a:rPr lang="en-US" sz="1200">
                <a:solidFill>
                  <a:srgbClr val="000000"/>
                </a:solidFill>
                <a:ea typeface="Times New Roman" charset="0"/>
                <a:cs typeface="Times New Roman" charset="0"/>
              </a:rPr>
              <a:t>    </a:t>
            </a:r>
            <a:endParaRPr lang="en-US" sz="2400">
              <a:solidFill>
                <a:srgbClr val="000000"/>
              </a:solidFill>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71800"/>
            <a:ext cx="9144000" cy="685800"/>
          </a:xfrm>
        </p:spPr>
        <p:txBody>
          <a:bodyPr>
            <a:noAutofit/>
          </a:bodyPr>
          <a:lstStyle/>
          <a:p>
            <a:r>
              <a:rPr lang="en-US" sz="4000" b="1" dirty="0" smtClean="0">
                <a:latin typeface="Georgia" pitchFamily="18" charset="0"/>
              </a:rPr>
              <a:t>Thank you for your comments</a:t>
            </a:r>
            <a:endParaRPr lang="en-US" sz="4000" b="1" dirty="0">
              <a:latin typeface="Georg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bwMode="auto">
          <a:xfrm>
            <a:off x="6400800" y="0"/>
            <a:ext cx="2743200" cy="990600"/>
          </a:xfrm>
          <a:prstGeom prst="rect">
            <a:avLst/>
          </a:prstGeom>
          <a:noFill/>
          <a:ln w="9525">
            <a:noFill/>
            <a:miter lim="800000"/>
            <a:headEnd/>
            <a:tailEnd/>
          </a:ln>
        </p:spPr>
        <p:txBody>
          <a:bodyPr anchor="ctr"/>
          <a:lstStyle/>
          <a:p>
            <a:pPr eaLnBrk="0" hangingPunct="0">
              <a:defRPr/>
            </a:pPr>
            <a:endParaRPr lang="en-US" sz="3000" b="1" kern="0" dirty="0">
              <a:solidFill>
                <a:schemeClr val="bg1"/>
              </a:solidFill>
              <a:latin typeface="Georgia" pitchFamily="18" charset="0"/>
              <a:ea typeface="+mj-ea"/>
              <a:cs typeface="+mj-cs"/>
            </a:endParaRPr>
          </a:p>
        </p:txBody>
      </p:sp>
      <p:sp>
        <p:nvSpPr>
          <p:cNvPr id="6" name="TextBox 5"/>
          <p:cNvSpPr txBox="1"/>
          <p:nvPr/>
        </p:nvSpPr>
        <p:spPr>
          <a:xfrm>
            <a:off x="152400" y="457200"/>
            <a:ext cx="8686800" cy="6124754"/>
          </a:xfrm>
          <a:prstGeom prst="rect">
            <a:avLst/>
          </a:prstGeom>
          <a:noFill/>
        </p:spPr>
        <p:txBody>
          <a:bodyPr wrap="square" rtlCol="0">
            <a:spAutoFit/>
          </a:bodyPr>
          <a:lstStyle/>
          <a:p>
            <a:r>
              <a:rPr lang="en-US" sz="2800" b="1" dirty="0" smtClean="0">
                <a:latin typeface="Georgia" pitchFamily="18" charset="0"/>
              </a:rPr>
              <a:t>Ultimately development economists interested in welfare and behavioral outcomes:</a:t>
            </a:r>
          </a:p>
          <a:p>
            <a:endParaRPr lang="en-US" sz="2800" dirty="0" smtClean="0">
              <a:latin typeface="Georgia" pitchFamily="18" charset="0"/>
            </a:endParaRPr>
          </a:p>
          <a:p>
            <a:r>
              <a:rPr lang="en-US" sz="2800" dirty="0" smtClean="0">
                <a:latin typeface="Georgia" pitchFamily="18" charset="0"/>
              </a:rPr>
              <a:t> y=f(</a:t>
            </a:r>
            <a:r>
              <a:rPr lang="en-US" sz="2800" dirty="0" err="1" smtClean="0">
                <a:latin typeface="Georgia" pitchFamily="18" charset="0"/>
              </a:rPr>
              <a:t>s,p,b,e,α,ε</a:t>
            </a:r>
            <a:r>
              <a:rPr lang="en-US" sz="2800" dirty="0" smtClean="0">
                <a:latin typeface="Georgia" pitchFamily="18" charset="0"/>
              </a:rPr>
              <a:t>) and b= g(</a:t>
            </a:r>
            <a:r>
              <a:rPr lang="en-US" sz="2800" dirty="0" err="1" smtClean="0">
                <a:latin typeface="Georgia" pitchFamily="18" charset="0"/>
              </a:rPr>
              <a:t>s,p,y,e,θ,φ</a:t>
            </a:r>
            <a:r>
              <a:rPr lang="en-US" sz="2800" dirty="0" smtClean="0">
                <a:latin typeface="Georgia" pitchFamily="18" charset="0"/>
              </a:rPr>
              <a:t>)  </a:t>
            </a:r>
          </a:p>
          <a:p>
            <a:r>
              <a:rPr lang="en-US" sz="2800" dirty="0" smtClean="0">
                <a:latin typeface="Georgia" pitchFamily="18" charset="0"/>
              </a:rPr>
              <a:t>	s = structural variables</a:t>
            </a:r>
          </a:p>
          <a:p>
            <a:r>
              <a:rPr lang="en-US" sz="2800" dirty="0" smtClean="0">
                <a:latin typeface="Georgia" pitchFamily="18" charset="0"/>
              </a:rPr>
              <a:t>	p = policy variables</a:t>
            </a:r>
          </a:p>
          <a:p>
            <a:r>
              <a:rPr lang="en-US" sz="2800" dirty="0" smtClean="0">
                <a:latin typeface="Georgia" pitchFamily="18" charset="0"/>
              </a:rPr>
              <a:t>	e = </a:t>
            </a:r>
            <a:r>
              <a:rPr lang="en-US" sz="2800" dirty="0" err="1" smtClean="0">
                <a:latin typeface="Georgia" pitchFamily="18" charset="0"/>
              </a:rPr>
              <a:t>elicitable</a:t>
            </a:r>
            <a:r>
              <a:rPr lang="en-US" sz="2800" dirty="0" smtClean="0">
                <a:latin typeface="Georgia" pitchFamily="18" charset="0"/>
              </a:rPr>
              <a:t> behavioral characteristics</a:t>
            </a:r>
            <a:br>
              <a:rPr lang="en-US" sz="2800" dirty="0" smtClean="0">
                <a:latin typeface="Georgia" pitchFamily="18" charset="0"/>
              </a:rPr>
            </a:br>
            <a:r>
              <a:rPr lang="en-US" sz="2800" dirty="0" smtClean="0">
                <a:latin typeface="Georgia" pitchFamily="18" charset="0"/>
              </a:rPr>
              <a:t>	α/θ = unobservable characteristics</a:t>
            </a:r>
          </a:p>
          <a:p>
            <a:endParaRPr lang="en-US" sz="2800" dirty="0" smtClean="0">
              <a:latin typeface="Georgia" pitchFamily="18" charset="0"/>
            </a:endParaRPr>
          </a:p>
          <a:p>
            <a:r>
              <a:rPr lang="en-US" sz="2800" u="sng" dirty="0" smtClean="0">
                <a:latin typeface="Georgia" pitchFamily="18" charset="0"/>
              </a:rPr>
              <a:t>Estimation challenges: </a:t>
            </a:r>
            <a:r>
              <a:rPr lang="en-US" sz="2800" dirty="0" smtClean="0">
                <a:latin typeface="Georgia" pitchFamily="18" charset="0"/>
              </a:rPr>
              <a:t>(</a:t>
            </a:r>
            <a:r>
              <a:rPr lang="en-US" sz="2800" dirty="0" err="1" smtClean="0">
                <a:latin typeface="Georgia" pitchFamily="18" charset="0"/>
              </a:rPr>
              <a:t>i</a:t>
            </a:r>
            <a:r>
              <a:rPr lang="en-US" sz="2800" dirty="0" smtClean="0">
                <a:latin typeface="Georgia" pitchFamily="18" charset="0"/>
              </a:rPr>
              <a:t>) simultaneity of b and y, </a:t>
            </a:r>
          </a:p>
          <a:p>
            <a:r>
              <a:rPr lang="en-US" sz="2800" dirty="0" smtClean="0">
                <a:latin typeface="Georgia" pitchFamily="18" charset="0"/>
              </a:rPr>
              <a:t>	(ii) unknown true functional form </a:t>
            </a:r>
          </a:p>
          <a:p>
            <a:r>
              <a:rPr lang="en-US" sz="2800" dirty="0" smtClean="0">
                <a:latin typeface="Georgia" pitchFamily="18" charset="0"/>
              </a:rPr>
              <a:t>	(iii) the common non-</a:t>
            </a:r>
            <a:r>
              <a:rPr lang="en-US" sz="2800" dirty="0" err="1" smtClean="0">
                <a:latin typeface="Georgia" pitchFamily="18" charset="0"/>
              </a:rPr>
              <a:t>orthogonality</a:t>
            </a:r>
            <a:r>
              <a:rPr lang="en-US" sz="2800" dirty="0" smtClean="0">
                <a:latin typeface="Georgia" pitchFamily="18" charset="0"/>
              </a:rPr>
              <a:t> of (</a:t>
            </a:r>
            <a:r>
              <a:rPr lang="en-US" sz="2800" dirty="0" err="1" smtClean="0">
                <a:latin typeface="Georgia" pitchFamily="18" charset="0"/>
              </a:rPr>
              <a:t>α+ε</a:t>
            </a:r>
            <a:r>
              <a:rPr lang="en-US" sz="2800" dirty="0" smtClean="0">
                <a:latin typeface="Georgia" pitchFamily="18" charset="0"/>
              </a:rPr>
              <a:t>) 	and the </a:t>
            </a:r>
            <a:r>
              <a:rPr lang="en-US" sz="2800" dirty="0" err="1" smtClean="0">
                <a:latin typeface="Georgia" pitchFamily="18" charset="0"/>
              </a:rPr>
              <a:t>b,p,s</a:t>
            </a:r>
            <a:r>
              <a:rPr lang="en-US" sz="2800" dirty="0" smtClean="0">
                <a:latin typeface="Georgia" pitchFamily="18" charset="0"/>
              </a:rPr>
              <a:t> and e variables of primary interest. </a:t>
            </a:r>
          </a:p>
        </p:txBody>
      </p:sp>
      <p:sp>
        <p:nvSpPr>
          <p:cNvPr id="7" name="TextBox 6"/>
          <p:cNvSpPr txBox="1"/>
          <p:nvPr/>
        </p:nvSpPr>
        <p:spPr>
          <a:xfrm>
            <a:off x="381000" y="1981200"/>
            <a:ext cx="8534400" cy="400110"/>
          </a:xfrm>
          <a:prstGeom prst="rect">
            <a:avLst/>
          </a:prstGeom>
          <a:noFill/>
        </p:spPr>
        <p:txBody>
          <a:bodyPr wrap="square" rtlCol="0">
            <a:spAutoFit/>
          </a:bodyPr>
          <a:lstStyle/>
          <a:p>
            <a:pPr>
              <a:buFont typeface="Arial" pitchFamily="34" charset="0"/>
              <a:buChar char="•"/>
            </a:pPr>
            <a:endParaRPr lang="en-US" sz="2000" dirty="0">
              <a:latin typeface="Georgia" pitchFamily="18" charset="0"/>
            </a:endParaRPr>
          </a:p>
        </p:txBody>
      </p:sp>
      <p:sp>
        <p:nvSpPr>
          <p:cNvPr id="8" name="TextBox 7"/>
          <p:cNvSpPr txBox="1"/>
          <p:nvPr/>
        </p:nvSpPr>
        <p:spPr>
          <a:xfrm>
            <a:off x="6477000" y="152400"/>
            <a:ext cx="2667000" cy="553998"/>
          </a:xfrm>
          <a:prstGeom prst="rect">
            <a:avLst/>
          </a:prstGeom>
          <a:noFill/>
        </p:spPr>
        <p:txBody>
          <a:bodyPr wrap="square" rtlCol="0">
            <a:spAutoFit/>
          </a:bodyPr>
          <a:lstStyle/>
          <a:p>
            <a:r>
              <a:rPr lang="en-US" sz="3000" b="1" dirty="0" smtClean="0">
                <a:solidFill>
                  <a:schemeClr val="bg1"/>
                </a:solidFill>
                <a:latin typeface="Georgia" pitchFamily="18" charset="0"/>
              </a:rPr>
              <a:t>Overview</a:t>
            </a:r>
            <a:endParaRPr lang="en-US" sz="3000" b="1" dirty="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686800" cy="4724400"/>
          </a:xfrm>
        </p:spPr>
        <p:txBody>
          <a:bodyPr>
            <a:normAutofit/>
          </a:bodyPr>
          <a:lstStyle/>
          <a:p>
            <a:pPr>
              <a:buNone/>
            </a:pPr>
            <a:r>
              <a:rPr lang="en-US" b="1" dirty="0" smtClean="0">
                <a:latin typeface="Georgia" pitchFamily="18" charset="0"/>
              </a:rPr>
              <a:t>	Two different threads of experimental work to address these challenges:</a:t>
            </a:r>
          </a:p>
          <a:p>
            <a:pPr>
              <a:buNone/>
            </a:pPr>
            <a:endParaRPr lang="en-US" dirty="0" smtClean="0">
              <a:latin typeface="Georgia" pitchFamily="18" charset="0"/>
            </a:endParaRPr>
          </a:p>
          <a:p>
            <a:pPr marL="514350" indent="-514350">
              <a:buAutoNum type="arabicParenR"/>
            </a:pPr>
            <a:r>
              <a:rPr lang="en-US" dirty="0" smtClean="0">
                <a:latin typeface="Georgia" pitchFamily="18" charset="0"/>
              </a:rPr>
              <a:t>Behavioral field experiments to elicit e or to identify ∂b/∂p cleanly.</a:t>
            </a:r>
          </a:p>
          <a:p>
            <a:pPr marL="514350" indent="-514350">
              <a:buAutoNum type="arabicParenR"/>
            </a:pPr>
            <a:endParaRPr lang="en-US" dirty="0" smtClean="0">
              <a:latin typeface="Georgia" pitchFamily="18" charset="0"/>
            </a:endParaRPr>
          </a:p>
          <a:p>
            <a:pPr>
              <a:buNone/>
            </a:pPr>
            <a:r>
              <a:rPr lang="en-US" dirty="0" smtClean="0">
                <a:latin typeface="Georgia" pitchFamily="18" charset="0"/>
              </a:rPr>
              <a:t>2) Randomized controlled trials (or social experiments) aim to identify ∂y/∂p cleanly.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86800" cy="6248400"/>
          </a:xfrm>
        </p:spPr>
        <p:txBody>
          <a:bodyPr>
            <a:normAutofit fontScale="85000" lnSpcReduction="20000"/>
          </a:bodyPr>
          <a:lstStyle/>
          <a:p>
            <a:pPr>
              <a:buNone/>
            </a:pPr>
            <a:r>
              <a:rPr lang="en-US" sz="3300" b="1" u="sng" dirty="0" smtClean="0">
                <a:latin typeface="Georgia" pitchFamily="18" charset="0"/>
              </a:rPr>
              <a:t>2. The Power of Experiments:</a:t>
            </a:r>
          </a:p>
          <a:p>
            <a:pPr>
              <a:buNone/>
            </a:pPr>
            <a:endParaRPr lang="en-US" sz="3300" b="1" u="sng" dirty="0" smtClean="0">
              <a:latin typeface="Georgia" pitchFamily="18" charset="0"/>
            </a:endParaRPr>
          </a:p>
          <a:p>
            <a:pPr>
              <a:buNone/>
            </a:pPr>
            <a:r>
              <a:rPr lang="en-US" dirty="0" smtClean="0">
                <a:latin typeface="Georgia" pitchFamily="18" charset="0"/>
              </a:rPr>
              <a:t>Behavioral field experiments …</a:t>
            </a:r>
          </a:p>
          <a:p>
            <a:pPr>
              <a:buNone/>
            </a:pPr>
            <a:endParaRPr lang="en-US" dirty="0" smtClean="0">
              <a:latin typeface="Georgia" pitchFamily="18" charset="0"/>
            </a:endParaRPr>
          </a:p>
          <a:p>
            <a:pPr marL="514350" indent="-514350">
              <a:buAutoNum type="arabicParenR"/>
            </a:pPr>
            <a:r>
              <a:rPr lang="en-US" dirty="0" smtClean="0">
                <a:latin typeface="Georgia" pitchFamily="18" charset="0"/>
              </a:rPr>
              <a:t>Substantially reduce unobserved heterogeneity and </a:t>
            </a:r>
            <a:r>
              <a:rPr lang="en-US" dirty="0" err="1" smtClean="0">
                <a:latin typeface="Georgia" pitchFamily="18" charset="0"/>
              </a:rPr>
              <a:t>endogeneity</a:t>
            </a:r>
            <a:r>
              <a:rPr lang="en-US" dirty="0" smtClean="0">
                <a:latin typeface="Georgia" pitchFamily="18" charset="0"/>
              </a:rPr>
              <a:t> concerns.  Ex: key risk, time and trust preference parameters.  Carter and Castillo (2005) study of Hurricane Mitch in Honduras.</a:t>
            </a:r>
          </a:p>
          <a:p>
            <a:pPr marL="514350" indent="-514350">
              <a:buAutoNum type="arabicParenR"/>
            </a:pPr>
            <a:endParaRPr lang="en-US" dirty="0" smtClean="0">
              <a:latin typeface="Georgia" pitchFamily="18" charset="0"/>
            </a:endParaRPr>
          </a:p>
          <a:p>
            <a:pPr>
              <a:buNone/>
            </a:pPr>
            <a:r>
              <a:rPr lang="en-US" dirty="0" smtClean="0">
                <a:latin typeface="Georgia" pitchFamily="18" charset="0"/>
              </a:rPr>
              <a:t>2) Can replicate realistic choice settings to test key hypotheses.  Ex: BDM auctions to identify effectiveness of free distribution of insecticide treated </a:t>
            </a:r>
            <a:r>
              <a:rPr lang="en-US" dirty="0" err="1" smtClean="0">
                <a:latin typeface="Georgia" pitchFamily="18" charset="0"/>
              </a:rPr>
              <a:t>bednets</a:t>
            </a:r>
            <a:r>
              <a:rPr lang="en-US" dirty="0" smtClean="0">
                <a:latin typeface="Georgia" pitchFamily="18" charset="0"/>
              </a:rPr>
              <a:t> in Uganda (Hoffmann et al. 2009). </a:t>
            </a:r>
          </a:p>
          <a:p>
            <a:pPr>
              <a:buNone/>
            </a:pPr>
            <a:endParaRPr lang="en-US" dirty="0" smtClean="0">
              <a:latin typeface="Georgia" pitchFamily="18" charset="0"/>
            </a:endParaRPr>
          </a:p>
          <a:p>
            <a:pPr>
              <a:buNone/>
            </a:pPr>
            <a:r>
              <a:rPr lang="en-US" dirty="0" smtClean="0">
                <a:latin typeface="Georgia" pitchFamily="18" charset="0"/>
              </a:rPr>
              <a:t>… remain underemployed in development economics.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686800" cy="6172200"/>
          </a:xfrm>
        </p:spPr>
        <p:txBody>
          <a:bodyPr>
            <a:normAutofit/>
          </a:bodyPr>
          <a:lstStyle/>
          <a:p>
            <a:pPr>
              <a:buNone/>
            </a:pPr>
            <a:r>
              <a:rPr lang="en-US" sz="2800" b="1" u="sng" dirty="0" smtClean="0">
                <a:latin typeface="Georgia" pitchFamily="18" charset="0"/>
              </a:rPr>
              <a:t>2. The Power of Experiments:</a:t>
            </a:r>
          </a:p>
          <a:p>
            <a:pPr>
              <a:buNone/>
            </a:pPr>
            <a:endParaRPr lang="en-US" sz="2800" b="1" u="sng" dirty="0" smtClean="0">
              <a:latin typeface="Georgia" pitchFamily="18" charset="0"/>
            </a:endParaRPr>
          </a:p>
          <a:p>
            <a:pPr>
              <a:buNone/>
            </a:pPr>
            <a:r>
              <a:rPr lang="en-US" sz="2800" dirty="0" smtClean="0">
                <a:latin typeface="Georgia" pitchFamily="18" charset="0"/>
              </a:rPr>
              <a:t>RCTs… in contrast to BE, these are now dominant in empirical </a:t>
            </a:r>
            <a:r>
              <a:rPr lang="en-US" sz="2800" dirty="0" err="1" smtClean="0">
                <a:latin typeface="Georgia" pitchFamily="18" charset="0"/>
              </a:rPr>
              <a:t>dev’t</a:t>
            </a:r>
            <a:r>
              <a:rPr lang="en-US" sz="2800" dirty="0" smtClean="0">
                <a:latin typeface="Georgia" pitchFamily="18" charset="0"/>
              </a:rPr>
              <a:t> economics</a:t>
            </a:r>
          </a:p>
          <a:p>
            <a:pPr>
              <a:buNone/>
            </a:pPr>
            <a:endParaRPr lang="en-US" sz="2800" dirty="0" smtClean="0">
              <a:latin typeface="Georgia" pitchFamily="18" charset="0"/>
            </a:endParaRPr>
          </a:p>
          <a:p>
            <a:pPr marL="514350" indent="-514350">
              <a:buAutoNum type="arabicParenR"/>
            </a:pPr>
            <a:r>
              <a:rPr lang="en-US" sz="2800" dirty="0" smtClean="0">
                <a:latin typeface="Georgia" pitchFamily="18" charset="0"/>
              </a:rPr>
              <a:t>May resolve econometric problems associated with program placement and selection effects as well as the </a:t>
            </a:r>
            <a:r>
              <a:rPr lang="en-US" sz="2800" dirty="0" err="1" smtClean="0">
                <a:latin typeface="Georgia" pitchFamily="18" charset="0"/>
              </a:rPr>
              <a:t>endogeneity</a:t>
            </a:r>
            <a:r>
              <a:rPr lang="en-US" sz="2800" dirty="0" smtClean="0">
                <a:latin typeface="Georgia" pitchFamily="18" charset="0"/>
              </a:rPr>
              <a:t> of key p or s variables.</a:t>
            </a:r>
          </a:p>
          <a:p>
            <a:pPr marL="514350" indent="-514350">
              <a:buAutoNum type="arabicParenR"/>
            </a:pPr>
            <a:endParaRPr lang="en-US" sz="2800" dirty="0" smtClean="0">
              <a:latin typeface="Georgia" pitchFamily="18" charset="0"/>
            </a:endParaRPr>
          </a:p>
          <a:p>
            <a:pPr>
              <a:buNone/>
            </a:pPr>
            <a:r>
              <a:rPr lang="en-US" sz="2800" dirty="0" smtClean="0">
                <a:latin typeface="Georgia" pitchFamily="18" charset="0"/>
              </a:rPr>
              <a:t>2) Use random assignment to evaluate pilots and do more rigorous program evaluations.  Huge donor demand for more evidence of near-term impacts. </a:t>
            </a:r>
          </a:p>
          <a:p>
            <a:pPr>
              <a:buNone/>
            </a:pPr>
            <a:endParaRPr lang="en-US" sz="2800" dirty="0" smtClean="0">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686800" cy="6172200"/>
          </a:xfrm>
        </p:spPr>
        <p:txBody>
          <a:bodyPr>
            <a:normAutofit/>
          </a:bodyPr>
          <a:lstStyle/>
          <a:p>
            <a:pPr>
              <a:buNone/>
            </a:pPr>
            <a:r>
              <a:rPr lang="en-US" sz="2800" b="1" u="sng" dirty="0" smtClean="0">
                <a:latin typeface="Georgia" pitchFamily="18" charset="0"/>
              </a:rPr>
              <a:t>2. The Pitfalls of Experiments:</a:t>
            </a:r>
          </a:p>
          <a:p>
            <a:pPr>
              <a:buNone/>
            </a:pPr>
            <a:endParaRPr lang="en-US" sz="2800" b="1" u="sng" dirty="0" smtClean="0">
              <a:latin typeface="Georgia" pitchFamily="18" charset="0"/>
            </a:endParaRPr>
          </a:p>
          <a:p>
            <a:pPr marL="514350" indent="-514350">
              <a:buNone/>
            </a:pPr>
            <a:r>
              <a:rPr lang="en-US" sz="2800" u="sng" dirty="0" smtClean="0">
                <a:latin typeface="Georgia" pitchFamily="18" charset="0"/>
              </a:rPr>
              <a:t>A) Internal Validity</a:t>
            </a:r>
          </a:p>
          <a:p>
            <a:pPr marL="0" indent="0">
              <a:buNone/>
            </a:pPr>
            <a:r>
              <a:rPr lang="en-US" sz="2800" dirty="0" smtClean="0">
                <a:latin typeface="Georgia" pitchFamily="18" charset="0"/>
              </a:rPr>
              <a:t>The supposed trump claim of experiments, esp. RCTs, often not as strong as claimed. </a:t>
            </a:r>
          </a:p>
          <a:p>
            <a:pPr marL="0" indent="0">
              <a:buNone/>
            </a:pPr>
            <a:endParaRPr lang="en-US" sz="2800" dirty="0" smtClean="0">
              <a:latin typeface="Georgia" pitchFamily="18" charset="0"/>
            </a:endParaRPr>
          </a:p>
          <a:p>
            <a:pPr marL="514350" indent="-514350">
              <a:buAutoNum type="arabicParenR"/>
            </a:pPr>
            <a:r>
              <a:rPr lang="en-US" sz="2800" dirty="0" smtClean="0">
                <a:latin typeface="Georgia" pitchFamily="18" charset="0"/>
              </a:rPr>
              <a:t>Randomization bias</a:t>
            </a:r>
          </a:p>
          <a:p>
            <a:pPr marL="514350" indent="-514350">
              <a:buAutoNum type="arabicParenR"/>
            </a:pPr>
            <a:r>
              <a:rPr lang="en-US" sz="2800" dirty="0" smtClean="0">
                <a:latin typeface="Georgia" pitchFamily="18" charset="0"/>
              </a:rPr>
              <a:t>Faux </a:t>
            </a:r>
            <a:r>
              <a:rPr lang="en-US" sz="2800" dirty="0" err="1" smtClean="0">
                <a:latin typeface="Georgia" pitchFamily="18" charset="0"/>
              </a:rPr>
              <a:t>exogeneity</a:t>
            </a:r>
            <a:r>
              <a:rPr lang="en-US" sz="2800" dirty="0" smtClean="0">
                <a:latin typeface="Georgia" pitchFamily="18" charset="0"/>
              </a:rPr>
              <a:t> where true treatment effects are subjective and </a:t>
            </a:r>
            <a:r>
              <a:rPr lang="en-US" sz="2800" dirty="0" err="1" smtClean="0">
                <a:latin typeface="Georgia" pitchFamily="18" charset="0"/>
              </a:rPr>
              <a:t>unmeasurable</a:t>
            </a:r>
            <a:endParaRPr lang="en-US" sz="2800" dirty="0" smtClean="0">
              <a:latin typeface="Georgia" pitchFamily="18" charset="0"/>
            </a:endParaRPr>
          </a:p>
          <a:p>
            <a:pPr marL="514350" indent="-514350">
              <a:buAutoNum type="arabicParenR"/>
            </a:pPr>
            <a:r>
              <a:rPr lang="en-US" sz="2800" dirty="0" smtClean="0">
                <a:latin typeface="Georgia" pitchFamily="18" charset="0"/>
              </a:rPr>
              <a:t>Ideal designs commonly compromised in field implementation, esp. by non-research partners</a:t>
            </a:r>
          </a:p>
          <a:p>
            <a:pPr marL="514350" indent="-514350">
              <a:buAutoNum type="arabicParenR"/>
            </a:pPr>
            <a:endParaRPr lang="en-US" sz="2800" dirty="0" smtClean="0">
              <a:latin typeface="Georg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686800" cy="6172200"/>
          </a:xfrm>
        </p:spPr>
        <p:txBody>
          <a:bodyPr>
            <a:normAutofit/>
          </a:bodyPr>
          <a:lstStyle/>
          <a:p>
            <a:pPr>
              <a:buNone/>
            </a:pPr>
            <a:r>
              <a:rPr lang="en-US" sz="2800" b="1" u="sng" dirty="0" smtClean="0">
                <a:latin typeface="Georgia" pitchFamily="18" charset="0"/>
              </a:rPr>
              <a:t>2. The Pitfalls of Experiments:</a:t>
            </a:r>
          </a:p>
          <a:p>
            <a:pPr>
              <a:buNone/>
            </a:pPr>
            <a:endParaRPr lang="en-US" sz="2800" b="1" u="sng" dirty="0" smtClean="0">
              <a:latin typeface="Georgia" pitchFamily="18" charset="0"/>
            </a:endParaRPr>
          </a:p>
          <a:p>
            <a:pPr marL="514350" indent="-514350">
              <a:buNone/>
            </a:pPr>
            <a:r>
              <a:rPr lang="en-US" sz="2800" u="sng" dirty="0" smtClean="0">
                <a:latin typeface="Georgia" pitchFamily="18" charset="0"/>
              </a:rPr>
              <a:t>B) External Validity</a:t>
            </a:r>
          </a:p>
          <a:p>
            <a:pPr marL="0" indent="0">
              <a:buNone/>
            </a:pPr>
            <a:r>
              <a:rPr lang="en-US" sz="2800" dirty="0" smtClean="0">
                <a:latin typeface="Georgia" pitchFamily="18" charset="0"/>
              </a:rPr>
              <a:t>Unobservable and observable features inevitably vary at community level and cannot be controlled for in experimental design because context matters. </a:t>
            </a:r>
          </a:p>
          <a:p>
            <a:pPr marL="0" indent="0">
              <a:buNone/>
            </a:pPr>
            <a:endParaRPr lang="en-US" sz="2800" dirty="0" smtClean="0">
              <a:latin typeface="Georgia" pitchFamily="18" charset="0"/>
            </a:endParaRPr>
          </a:p>
          <a:p>
            <a:pPr marL="514350" indent="-514350">
              <a:buAutoNum type="arabicParenR"/>
            </a:pPr>
            <a:r>
              <a:rPr lang="en-US" sz="2800" dirty="0" smtClean="0">
                <a:latin typeface="Georgia" pitchFamily="18" charset="0"/>
              </a:rPr>
              <a:t>Non-random implementation partner</a:t>
            </a:r>
          </a:p>
          <a:p>
            <a:pPr marL="514350" indent="-514350">
              <a:buAutoNum type="arabicParenR"/>
            </a:pPr>
            <a:r>
              <a:rPr lang="en-US" sz="2800" dirty="0" smtClean="0">
                <a:latin typeface="Georgia" pitchFamily="18" charset="0"/>
              </a:rPr>
              <a:t>Essential heterogeneity – experimental results are unknown weighted average of heterogeneous responses  … may be no external population that matches the sample mean from the RCT! </a:t>
            </a:r>
          </a:p>
          <a:p>
            <a:pPr marL="514350" indent="-514350">
              <a:buAutoNum type="arabicParenR"/>
            </a:pPr>
            <a:endParaRPr lang="en-US" sz="2800" dirty="0" smtClean="0">
              <a:latin typeface="Georg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324600"/>
          </a:xfrm>
        </p:spPr>
        <p:txBody>
          <a:bodyPr>
            <a:normAutofit fontScale="70000" lnSpcReduction="20000"/>
          </a:bodyPr>
          <a:lstStyle/>
          <a:p>
            <a:pPr>
              <a:buNone/>
            </a:pPr>
            <a:r>
              <a:rPr lang="en-US" sz="3300" b="1" u="sng" dirty="0" smtClean="0">
                <a:latin typeface="Georgia" pitchFamily="18" charset="0"/>
              </a:rPr>
              <a:t>2. The Pitfalls of Experiments:</a:t>
            </a:r>
          </a:p>
          <a:p>
            <a:pPr>
              <a:buNone/>
            </a:pPr>
            <a:endParaRPr lang="en-US" sz="2800" b="1" u="sng" dirty="0" smtClean="0">
              <a:latin typeface="Georgia" pitchFamily="18" charset="0"/>
            </a:endParaRPr>
          </a:p>
          <a:p>
            <a:pPr marL="514350" indent="-514350">
              <a:buNone/>
            </a:pPr>
            <a:r>
              <a:rPr lang="en-US" sz="2800" u="sng" dirty="0" smtClean="0">
                <a:latin typeface="Georgia" pitchFamily="18" charset="0"/>
              </a:rPr>
              <a:t>C) Asking The Right Questions?</a:t>
            </a:r>
          </a:p>
          <a:p>
            <a:pPr marL="0" indent="0">
              <a:buNone/>
            </a:pPr>
            <a:r>
              <a:rPr lang="en-US" sz="3100" dirty="0" smtClean="0">
                <a:latin typeface="Georgia" pitchFamily="18" charset="0"/>
              </a:rPr>
              <a:t>Only a few relevant topics are amenable to randomization.  Omits macro, political, GE, negative shocks questions.  </a:t>
            </a:r>
          </a:p>
          <a:p>
            <a:pPr marL="0" indent="0">
              <a:buNone/>
            </a:pPr>
            <a:endParaRPr lang="en-US" sz="3100" dirty="0" smtClean="0">
              <a:latin typeface="Georgia" pitchFamily="18" charset="0"/>
            </a:endParaRPr>
          </a:p>
          <a:p>
            <a:pPr marL="514350" indent="-514350">
              <a:buAutoNum type="arabicParenR"/>
            </a:pPr>
            <a:r>
              <a:rPr lang="en-US" sz="3100" dirty="0" smtClean="0">
                <a:latin typeface="Georgia" pitchFamily="18" charset="0"/>
              </a:rPr>
              <a:t>Limited ability to study phenomena with lagged effects (e.g., early childhood interventions)</a:t>
            </a:r>
          </a:p>
          <a:p>
            <a:pPr marL="514350" indent="-514350">
              <a:buAutoNum type="arabicParenR"/>
            </a:pPr>
            <a:r>
              <a:rPr lang="en-US" sz="3100" dirty="0" smtClean="0">
                <a:latin typeface="Georgia" pitchFamily="18" charset="0"/>
              </a:rPr>
              <a:t>RCTs only identify the mean treatment effect.  Often want other characteristics of </a:t>
            </a:r>
            <a:r>
              <a:rPr lang="en-US" sz="3100" dirty="0" err="1" smtClean="0">
                <a:latin typeface="Georgia" pitchFamily="18" charset="0"/>
              </a:rPr>
              <a:t>dist’n</a:t>
            </a:r>
            <a:r>
              <a:rPr lang="en-US" sz="3100" dirty="0" smtClean="0">
                <a:latin typeface="Georgia" pitchFamily="18" charset="0"/>
              </a:rPr>
              <a:t> of effects: conditional effects, proportion +/-, etc. </a:t>
            </a:r>
          </a:p>
          <a:p>
            <a:pPr marL="514350" indent="-514350">
              <a:buAutoNum type="arabicParenR"/>
            </a:pPr>
            <a:r>
              <a:rPr lang="en-US" sz="3100" dirty="0" smtClean="0">
                <a:latin typeface="Georgia" pitchFamily="18" charset="0"/>
              </a:rPr>
              <a:t>Crucial distinction between </a:t>
            </a:r>
            <a:r>
              <a:rPr lang="en-US" sz="3100" i="1" dirty="0" smtClean="0">
                <a:latin typeface="Georgia" pitchFamily="18" charset="0"/>
              </a:rPr>
              <a:t>efficacy</a:t>
            </a:r>
            <a:r>
              <a:rPr lang="en-US" sz="3100" dirty="0" smtClean="0">
                <a:latin typeface="Georgia" pitchFamily="18" charset="0"/>
              </a:rPr>
              <a:t> (the study of a treatment’s capacity to have an effect under controlled conditions) and </a:t>
            </a:r>
            <a:r>
              <a:rPr lang="en-US" sz="3100" i="1" dirty="0" smtClean="0">
                <a:latin typeface="Georgia" pitchFamily="18" charset="0"/>
              </a:rPr>
              <a:t>effectiveness (</a:t>
            </a:r>
            <a:r>
              <a:rPr lang="en-US" sz="3100" dirty="0" smtClean="0">
                <a:latin typeface="Georgia" pitchFamily="18" charset="0"/>
              </a:rPr>
              <a:t>real world impact). Overcorrection for </a:t>
            </a:r>
            <a:r>
              <a:rPr lang="en-US" sz="3100" dirty="0" err="1" smtClean="0">
                <a:latin typeface="Georgia" pitchFamily="18" charset="0"/>
              </a:rPr>
              <a:t>endogeneity</a:t>
            </a:r>
            <a:r>
              <a:rPr lang="en-US" sz="3100" dirty="0" smtClean="0">
                <a:latin typeface="Georgia" pitchFamily="18" charset="0"/>
              </a:rPr>
              <a:t> can render  findings consistently and </a:t>
            </a:r>
            <a:r>
              <a:rPr lang="en-US" sz="3100" dirty="0" err="1" smtClean="0">
                <a:latin typeface="Georgia" pitchFamily="18" charset="0"/>
              </a:rPr>
              <a:t>unbiasedly</a:t>
            </a:r>
            <a:r>
              <a:rPr lang="en-US" sz="3100" dirty="0" smtClean="0">
                <a:latin typeface="Georgia" pitchFamily="18" charset="0"/>
              </a:rPr>
              <a:t> irrelevant. </a:t>
            </a:r>
            <a:endParaRPr lang="en-US" sz="3100" dirty="0" smtClean="0">
              <a:latin typeface="Georgia" pitchFamily="18" charset="0"/>
            </a:endParaRPr>
          </a:p>
          <a:p>
            <a:pPr marL="514350" indent="-514350">
              <a:buAutoNum type="arabicParenR"/>
            </a:pPr>
            <a:endParaRPr lang="en-US" sz="3100" dirty="0" smtClean="0">
              <a:latin typeface="Georgia" pitchFamily="18" charset="0"/>
            </a:endParaRPr>
          </a:p>
          <a:p>
            <a:pPr marL="514350" indent="-514350">
              <a:buNone/>
            </a:pPr>
            <a:r>
              <a:rPr lang="en-US" sz="3100" dirty="0" smtClean="0">
                <a:latin typeface="Georgia" pitchFamily="18" charset="0"/>
              </a:rPr>
              <a:t>	Serious risks of distorting research agendas … economics reduced to evaluation … often of points obvious to laypeople.</a:t>
            </a:r>
            <a:endParaRPr lang="en-US" sz="3100" dirty="0" smtClean="0">
              <a:latin typeface="Georgia"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2715</TotalTime>
  <Words>2066</Words>
  <Application>Microsoft Office PowerPoint</Application>
  <PresentationFormat>On-screen Show (4:3)</PresentationFormat>
  <Paragraphs>178</Paragraphs>
  <Slides>21</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Presented at the annual meetings of the  Agricultural and Applied Economics Association (AAEA) July 2010 Denver, Colorado</vt:lpstr>
      <vt:lpstr>Slide 2</vt:lpstr>
      <vt:lpstr>Slide 3</vt:lpstr>
      <vt:lpstr>Slide 4</vt:lpstr>
      <vt:lpstr>Slide 5</vt:lpstr>
      <vt:lpstr>Slide 6</vt:lpstr>
      <vt:lpstr>Slide 7</vt:lpstr>
      <vt:lpstr>Slide 8</vt:lpstr>
      <vt:lpstr>Slide 9</vt:lpstr>
      <vt:lpstr>Slide 10</vt:lpstr>
      <vt:lpstr>Slide 11</vt:lpstr>
      <vt:lpstr>Slide 12</vt:lpstr>
      <vt:lpstr>3. Access to Capital as Central Issue in Development Economics</vt:lpstr>
      <vt:lpstr>RCTs &amp; Existence of Credit Rationing</vt:lpstr>
      <vt:lpstr>RCTs &amp; Existence of Credit Rationing</vt:lpstr>
      <vt:lpstr>Randomized Liquidity Injections 1:  Santa Claus Treatment Effects</vt:lpstr>
      <vt:lpstr>Randomized Liquidity Injections: Take 2</vt:lpstr>
      <vt:lpstr>Purging the Error Term with Behavioral Experiments</vt:lpstr>
      <vt:lpstr>Changing the Structural Determinants of Capital Access </vt:lpstr>
      <vt:lpstr>Conclusions</vt:lpstr>
      <vt:lpstr>Thank you for your comments</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Agricultural and Applied Economics Association (AAEA) July 2010</dc:title>
  <dc:creator>CALS</dc:creator>
  <cp:lastModifiedBy>Chris Barrett</cp:lastModifiedBy>
  <cp:revision>150</cp:revision>
  <dcterms:created xsi:type="dcterms:W3CDTF">2010-07-25T17:54:37Z</dcterms:created>
  <dcterms:modified xsi:type="dcterms:W3CDTF">2010-07-25T20:12:51Z</dcterms:modified>
</cp:coreProperties>
</file>